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6"/>
  </p:notesMasterIdLst>
  <p:sldIdLst>
    <p:sldId id="256" r:id="rId5"/>
    <p:sldId id="257" r:id="rId6"/>
    <p:sldId id="258" r:id="rId7"/>
    <p:sldId id="259" r:id="rId8"/>
    <p:sldId id="267" r:id="rId9"/>
    <p:sldId id="260" r:id="rId10"/>
    <p:sldId id="268" r:id="rId11"/>
    <p:sldId id="261" r:id="rId12"/>
    <p:sldId id="262" r:id="rId13"/>
    <p:sldId id="263" r:id="rId14"/>
    <p:sldId id="264" r:id="rId15"/>
    <p:sldId id="265" r:id="rId16"/>
    <p:sldId id="266" r:id="rId17"/>
    <p:sldId id="272" r:id="rId18"/>
    <p:sldId id="273" r:id="rId19"/>
    <p:sldId id="274" r:id="rId20"/>
    <p:sldId id="275" r:id="rId21"/>
    <p:sldId id="276" r:id="rId22"/>
    <p:sldId id="269" r:id="rId23"/>
    <p:sldId id="270" r:id="rId24"/>
    <p:sldId id="271" r:id="rId25"/>
  </p:sldIdLst>
  <p:sldSz cx="14630400" cy="8229600"/>
  <p:notesSz cx="8229600" cy="14630400"/>
  <p:embeddedFontLst>
    <p:embeddedFont>
      <p:font typeface="Arial Rounded MT Bold" panose="020F0704030504030204" pitchFamily="34" charset="0"/>
      <p:regular r:id="rId27"/>
    </p:embeddedFont>
    <p:embeddedFont>
      <p:font typeface="Montserrat" panose="000005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0" autoAdjust="0"/>
    <p:restoredTop sz="94610"/>
  </p:normalViewPr>
  <p:slideViewPr>
    <p:cSldViewPr snapToGrid="0" snapToObjects="1">
      <p:cViewPr varScale="1">
        <p:scale>
          <a:sx n="60" d="100"/>
          <a:sy n="60" d="100"/>
        </p:scale>
        <p:origin x="43" y="34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24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250107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6289F-7498-DF6A-2338-09166BB7A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792D7C-3768-D954-7EA0-308E6E5E75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F748FB-BAD5-C108-CF6B-63C1067721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8E6B8F-0873-2069-D6A3-A2AC00698120}"/>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044222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5EF8A-3911-BCD9-5549-C78CD5815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447E8-7530-7931-D9E5-0740BAE44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14B60-17DA-0F13-D067-460EEE6C8F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B37E14-C8E3-ED63-85FF-49223EA9ACFB}"/>
              </a:ext>
            </a:extLst>
          </p:cNvPr>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98481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B27E1-CCC4-4766-B088-C2DC00E35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D299C-B9B5-77E0-8163-42C592FCFD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58E15D-DFC4-3415-28EB-C49C8E0370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050CE6-044F-B5C9-8A51-F4E1350C9C53}"/>
              </a:ext>
            </a:extLst>
          </p:cNvPr>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3577146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214C2-9295-EE8F-83C8-55E60A4A2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1F66C1-508B-E800-380A-4C288CE953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E858-538F-E1AA-BBAA-21AD41B55B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659A51-B9E9-D1E5-B47E-0C1B74B92DE7}"/>
              </a:ext>
            </a:extLst>
          </p:cNvPr>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429671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0BE19-BFC1-D4B5-B026-6CD7A6EE1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25C820-9802-2BDE-AB59-2AAF033EB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72278-71D4-114A-06BA-7E4A0523B6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5F31BF-96AD-4C58-AD2F-DFBC11736A28}"/>
              </a:ext>
            </a:extLst>
          </p:cNvPr>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2358401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3965693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494534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26784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95781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45405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051685"/>
            <a:ext cx="7627382" cy="2138124"/>
          </a:xfrm>
          <a:prstGeom prst="rect">
            <a:avLst/>
          </a:prstGeom>
          <a:noFill/>
          <a:ln/>
        </p:spPr>
        <p:txBody>
          <a:bodyPr wrap="squar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The Spam Sniffer: SMS Spam Classification Using Machine Learning</a:t>
            </a:r>
            <a:endParaRPr lang="en-US" sz="4450" dirty="0">
              <a:latin typeface="Arial Rounded MT Bold" panose="020F0704030504030204" pitchFamily="34" charset="0"/>
            </a:endParaRPr>
          </a:p>
        </p:txBody>
      </p:sp>
      <p:sp>
        <p:nvSpPr>
          <p:cNvPr id="4" name="Text 1"/>
          <p:cNvSpPr/>
          <p:nvPr/>
        </p:nvSpPr>
        <p:spPr>
          <a:xfrm>
            <a:off x="6244709" y="4514731"/>
            <a:ext cx="762738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explores the development of a machine learning model for classifying SMS spam messages, offering insights into the process and key findings.</a:t>
            </a:r>
            <a:endParaRPr lang="en-US" sz="1700" dirty="0"/>
          </a:p>
        </p:txBody>
      </p:sp>
      <p:sp>
        <p:nvSpPr>
          <p:cNvPr id="5" name="Shape 2"/>
          <p:cNvSpPr/>
          <p:nvPr/>
        </p:nvSpPr>
        <p:spPr>
          <a:xfrm>
            <a:off x="6244709" y="5814774"/>
            <a:ext cx="346591" cy="346591"/>
          </a:xfrm>
          <a:prstGeom prst="roundRect">
            <a:avLst>
              <a:gd name="adj" fmla="val 26380043"/>
            </a:avLst>
          </a:prstGeom>
          <a:solidFill>
            <a:srgbClr val="A9C5C9"/>
          </a:solidFill>
          <a:ln w="7620">
            <a:solidFill>
              <a:srgbClr val="FFFFFF"/>
            </a:solidFill>
            <a:prstDash val="solid"/>
          </a:ln>
        </p:spPr>
      </p:sp>
      <p:sp>
        <p:nvSpPr>
          <p:cNvPr id="7" name="Text 4"/>
          <p:cNvSpPr/>
          <p:nvPr/>
        </p:nvSpPr>
        <p:spPr>
          <a:xfrm>
            <a:off x="6699528" y="5798582"/>
            <a:ext cx="2361248" cy="379214"/>
          </a:xfrm>
          <a:prstGeom prst="rect">
            <a:avLst/>
          </a:prstGeom>
          <a:noFill/>
          <a:ln/>
        </p:spPr>
        <p:txBody>
          <a:bodyPr wrap="none" lIns="0" tIns="0" rIns="0" bIns="0" rtlCol="0" anchor="t"/>
          <a:lstStyle/>
          <a:p>
            <a:pPr marL="0" indent="0" algn="l">
              <a:lnSpc>
                <a:spcPts val="2950"/>
              </a:lnSpc>
              <a:buNone/>
            </a:pPr>
            <a:r>
              <a:rPr lang="en-US" sz="2100" b="1" dirty="0">
                <a:solidFill>
                  <a:srgbClr val="EEEFF5"/>
                </a:solidFill>
                <a:latin typeface="Arial Rounded MT Bold" panose="020F0704030504030204" pitchFamily="34" charset="0"/>
                <a:ea typeface="Montserrat Bold" pitchFamily="34" charset="-122"/>
                <a:cs typeface="Montserrat Bold" pitchFamily="34" charset="-120"/>
              </a:rPr>
              <a:t>by Anuja, Raheen, Satvik</a:t>
            </a:r>
            <a:endParaRPr lang="en-US" sz="2100" dirty="0">
              <a:latin typeface="Arial Rounded MT Bold" panose="020F07040305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9372" y="541615"/>
            <a:ext cx="5933361" cy="647819"/>
          </a:xfrm>
          <a:prstGeom prst="rect">
            <a:avLst/>
          </a:prstGeom>
          <a:noFill/>
          <a:ln/>
        </p:spPr>
        <p:txBody>
          <a:bodyPr wrap="none" lIns="0" tIns="0" rIns="0" bIns="0" rtlCol="0" anchor="t"/>
          <a:lstStyle/>
          <a:p>
            <a:pPr marL="0" indent="0">
              <a:lnSpc>
                <a:spcPts val="5100"/>
              </a:lnSpc>
              <a:buNone/>
            </a:pPr>
            <a:r>
              <a:rPr lang="en-US" sz="4050" b="1" dirty="0">
                <a:solidFill>
                  <a:srgbClr val="9998FF"/>
                </a:solidFill>
                <a:latin typeface="Arial Rounded MT Bold" panose="020F0704030504030204" pitchFamily="34" charset="0"/>
                <a:ea typeface="Barlow Bold" pitchFamily="34" charset="-122"/>
                <a:cs typeface="Barlow Bold" pitchFamily="34" charset="-120"/>
              </a:rPr>
              <a:t>Implementation Workflow</a:t>
            </a:r>
            <a:endParaRPr lang="en-US" sz="4050" dirty="0">
              <a:latin typeface="Arial Rounded MT Bold" panose="020F0704030504030204" pitchFamily="34" charset="0"/>
            </a:endParaRPr>
          </a:p>
        </p:txBody>
      </p:sp>
      <p:sp>
        <p:nvSpPr>
          <p:cNvPr id="3" name="Shape 1"/>
          <p:cNvSpPr/>
          <p:nvPr/>
        </p:nvSpPr>
        <p:spPr>
          <a:xfrm>
            <a:off x="7303770" y="1583293"/>
            <a:ext cx="22860" cy="6105644"/>
          </a:xfrm>
          <a:prstGeom prst="roundRect">
            <a:avLst>
              <a:gd name="adj" fmla="val 775456"/>
            </a:avLst>
          </a:prstGeom>
          <a:solidFill>
            <a:srgbClr val="60646A"/>
          </a:solidFill>
          <a:ln/>
        </p:spPr>
      </p:sp>
      <p:sp>
        <p:nvSpPr>
          <p:cNvPr id="4" name="Shape 2"/>
          <p:cNvSpPr/>
          <p:nvPr/>
        </p:nvSpPr>
        <p:spPr>
          <a:xfrm>
            <a:off x="6427113" y="2015014"/>
            <a:ext cx="689372" cy="22860"/>
          </a:xfrm>
          <a:prstGeom prst="roundRect">
            <a:avLst>
              <a:gd name="adj" fmla="val 775456"/>
            </a:avLst>
          </a:prstGeom>
          <a:solidFill>
            <a:srgbClr val="60646A"/>
          </a:solidFill>
          <a:ln/>
        </p:spPr>
      </p:sp>
      <p:sp>
        <p:nvSpPr>
          <p:cNvPr id="5" name="Shape 3"/>
          <p:cNvSpPr/>
          <p:nvPr/>
        </p:nvSpPr>
        <p:spPr>
          <a:xfrm>
            <a:off x="7093625" y="1804868"/>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6" name="Text 4"/>
          <p:cNvSpPr/>
          <p:nvPr/>
        </p:nvSpPr>
        <p:spPr>
          <a:xfrm>
            <a:off x="7260074" y="1870948"/>
            <a:ext cx="110133"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1</a:t>
            </a:r>
            <a:endParaRPr lang="en-US" sz="2400" dirty="0">
              <a:latin typeface="Arial Rounded MT Bold" panose="020F0704030504030204" pitchFamily="34" charset="0"/>
            </a:endParaRPr>
          </a:p>
        </p:txBody>
      </p:sp>
      <p:sp>
        <p:nvSpPr>
          <p:cNvPr id="7" name="Text 5"/>
          <p:cNvSpPr/>
          <p:nvPr/>
        </p:nvSpPr>
        <p:spPr>
          <a:xfrm>
            <a:off x="3640336" y="1780222"/>
            <a:ext cx="2591633" cy="323969"/>
          </a:xfrm>
          <a:prstGeom prst="rect">
            <a:avLst/>
          </a:prstGeom>
          <a:noFill/>
          <a:ln/>
        </p:spPr>
        <p:txBody>
          <a:bodyPr wrap="none" lIns="0" tIns="0" rIns="0" bIns="0" rtlCol="0" anchor="t"/>
          <a:lstStyle/>
          <a:p>
            <a:pPr marL="0" indent="0" algn="r">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Data Loading</a:t>
            </a:r>
            <a:endParaRPr lang="en-US" sz="2000" dirty="0">
              <a:latin typeface="Arial Rounded MT Bold" panose="020F0704030504030204" pitchFamily="34" charset="0"/>
            </a:endParaRPr>
          </a:p>
        </p:txBody>
      </p:sp>
      <p:sp>
        <p:nvSpPr>
          <p:cNvPr id="8" name="Text 6"/>
          <p:cNvSpPr/>
          <p:nvPr/>
        </p:nvSpPr>
        <p:spPr>
          <a:xfrm>
            <a:off x="689372" y="2222302"/>
            <a:ext cx="5542598" cy="630079"/>
          </a:xfrm>
          <a:prstGeom prst="rect">
            <a:avLst/>
          </a:prstGeom>
          <a:noFill/>
          <a:ln/>
        </p:spPr>
        <p:txBody>
          <a:bodyPr wrap="square" lIns="0" tIns="0" rIns="0" bIns="0" rtlCol="0" anchor="t"/>
          <a:lstStyle/>
          <a:p>
            <a:pPr marL="0" indent="0" algn="r">
              <a:lnSpc>
                <a:spcPts val="2450"/>
              </a:lnSpc>
              <a:buNone/>
            </a:pPr>
            <a:r>
              <a:rPr lang="en-US" sz="1550" dirty="0">
                <a:solidFill>
                  <a:srgbClr val="EEEFF5"/>
                </a:solidFill>
                <a:latin typeface="Montserrat" pitchFamily="34" charset="0"/>
                <a:ea typeface="Montserrat" pitchFamily="34" charset="-122"/>
                <a:cs typeface="Montserrat" pitchFamily="34" charset="-120"/>
              </a:rPr>
              <a:t>The SMS dataset was loaded and prepared for further processing.</a:t>
            </a:r>
            <a:endParaRPr lang="en-US" sz="1550" dirty="0"/>
          </a:p>
        </p:txBody>
      </p:sp>
      <p:sp>
        <p:nvSpPr>
          <p:cNvPr id="9" name="Shape 7"/>
          <p:cNvSpPr/>
          <p:nvPr/>
        </p:nvSpPr>
        <p:spPr>
          <a:xfrm>
            <a:off x="7513915" y="2999780"/>
            <a:ext cx="689372" cy="22860"/>
          </a:xfrm>
          <a:prstGeom prst="roundRect">
            <a:avLst>
              <a:gd name="adj" fmla="val 775456"/>
            </a:avLst>
          </a:prstGeom>
          <a:solidFill>
            <a:srgbClr val="60646A"/>
          </a:solidFill>
          <a:ln/>
        </p:spPr>
      </p:sp>
      <p:sp>
        <p:nvSpPr>
          <p:cNvPr id="10" name="Shape 8"/>
          <p:cNvSpPr/>
          <p:nvPr/>
        </p:nvSpPr>
        <p:spPr>
          <a:xfrm>
            <a:off x="7093625" y="2789634"/>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11" name="Text 9"/>
          <p:cNvSpPr/>
          <p:nvPr/>
        </p:nvSpPr>
        <p:spPr>
          <a:xfrm>
            <a:off x="7228046" y="2855714"/>
            <a:ext cx="174188"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2</a:t>
            </a:r>
            <a:endParaRPr lang="en-US" sz="2400" dirty="0">
              <a:latin typeface="Arial Rounded MT Bold" panose="020F0704030504030204" pitchFamily="34" charset="0"/>
            </a:endParaRPr>
          </a:p>
        </p:txBody>
      </p:sp>
      <p:sp>
        <p:nvSpPr>
          <p:cNvPr id="12" name="Text 10"/>
          <p:cNvSpPr/>
          <p:nvPr/>
        </p:nvSpPr>
        <p:spPr>
          <a:xfrm>
            <a:off x="8398431" y="2764988"/>
            <a:ext cx="2591633" cy="323969"/>
          </a:xfrm>
          <a:prstGeom prst="rect">
            <a:avLst/>
          </a:prstGeom>
          <a:noFill/>
          <a:ln/>
        </p:spPr>
        <p:txBody>
          <a:bodyPr wrap="none" lIns="0" tIns="0" rIns="0" bIns="0" rtlCol="0" anchor="t"/>
          <a:lstStyle/>
          <a:p>
            <a:pPr marL="0" indent="0" algn="l">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Preprocessing</a:t>
            </a:r>
            <a:endParaRPr lang="en-US" sz="2000" dirty="0">
              <a:latin typeface="Arial Rounded MT Bold" panose="020F0704030504030204" pitchFamily="34" charset="0"/>
            </a:endParaRPr>
          </a:p>
        </p:txBody>
      </p:sp>
      <p:sp>
        <p:nvSpPr>
          <p:cNvPr id="13" name="Text 11"/>
          <p:cNvSpPr/>
          <p:nvPr/>
        </p:nvSpPr>
        <p:spPr>
          <a:xfrm>
            <a:off x="8398431" y="3207068"/>
            <a:ext cx="5542598" cy="630079"/>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The dataset was cleaned and preprocessed to improve the model's accuracy.</a:t>
            </a:r>
            <a:endParaRPr lang="en-US" sz="1550" dirty="0"/>
          </a:p>
        </p:txBody>
      </p:sp>
      <p:sp>
        <p:nvSpPr>
          <p:cNvPr id="14" name="Shape 12"/>
          <p:cNvSpPr/>
          <p:nvPr/>
        </p:nvSpPr>
        <p:spPr>
          <a:xfrm>
            <a:off x="6427113" y="3886081"/>
            <a:ext cx="689372" cy="22860"/>
          </a:xfrm>
          <a:prstGeom prst="roundRect">
            <a:avLst>
              <a:gd name="adj" fmla="val 775456"/>
            </a:avLst>
          </a:prstGeom>
          <a:solidFill>
            <a:srgbClr val="60646A"/>
          </a:solidFill>
          <a:ln/>
        </p:spPr>
      </p:sp>
      <p:sp>
        <p:nvSpPr>
          <p:cNvPr id="15" name="Shape 13"/>
          <p:cNvSpPr/>
          <p:nvPr/>
        </p:nvSpPr>
        <p:spPr>
          <a:xfrm>
            <a:off x="7093625" y="3675936"/>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16" name="Text 14"/>
          <p:cNvSpPr/>
          <p:nvPr/>
        </p:nvSpPr>
        <p:spPr>
          <a:xfrm>
            <a:off x="7231261" y="3742015"/>
            <a:ext cx="167878"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3</a:t>
            </a:r>
            <a:endParaRPr lang="en-US" sz="2400" dirty="0">
              <a:latin typeface="Arial Rounded MT Bold" panose="020F0704030504030204" pitchFamily="34" charset="0"/>
            </a:endParaRPr>
          </a:p>
        </p:txBody>
      </p:sp>
      <p:sp>
        <p:nvSpPr>
          <p:cNvPr id="17" name="Text 15"/>
          <p:cNvSpPr/>
          <p:nvPr/>
        </p:nvSpPr>
        <p:spPr>
          <a:xfrm>
            <a:off x="3640336" y="3651290"/>
            <a:ext cx="2591633" cy="323969"/>
          </a:xfrm>
          <a:prstGeom prst="rect">
            <a:avLst/>
          </a:prstGeom>
          <a:noFill/>
          <a:ln/>
        </p:spPr>
        <p:txBody>
          <a:bodyPr wrap="none" lIns="0" tIns="0" rIns="0" bIns="0" rtlCol="0" anchor="t"/>
          <a:lstStyle/>
          <a:p>
            <a:pPr marL="0" indent="0" algn="r">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EDA</a:t>
            </a:r>
            <a:endParaRPr lang="en-US" sz="2000" dirty="0">
              <a:latin typeface="Arial Rounded MT Bold" panose="020F0704030504030204" pitchFamily="34" charset="0"/>
            </a:endParaRPr>
          </a:p>
        </p:txBody>
      </p:sp>
      <p:sp>
        <p:nvSpPr>
          <p:cNvPr id="18" name="Text 16"/>
          <p:cNvSpPr/>
          <p:nvPr/>
        </p:nvSpPr>
        <p:spPr>
          <a:xfrm>
            <a:off x="689372" y="4093369"/>
            <a:ext cx="5542598" cy="630079"/>
          </a:xfrm>
          <a:prstGeom prst="rect">
            <a:avLst/>
          </a:prstGeom>
          <a:noFill/>
          <a:ln/>
        </p:spPr>
        <p:txBody>
          <a:bodyPr wrap="square" lIns="0" tIns="0" rIns="0" bIns="0" rtlCol="0" anchor="t"/>
          <a:lstStyle/>
          <a:p>
            <a:pPr marL="0" indent="0" algn="r">
              <a:lnSpc>
                <a:spcPts val="2450"/>
              </a:lnSpc>
              <a:buNone/>
            </a:pPr>
            <a:r>
              <a:rPr lang="en-US" sz="1550" dirty="0">
                <a:solidFill>
                  <a:srgbClr val="EEEFF5"/>
                </a:solidFill>
                <a:latin typeface="Montserrat" pitchFamily="34" charset="0"/>
                <a:ea typeface="Montserrat" pitchFamily="34" charset="-122"/>
                <a:cs typeface="Montserrat" pitchFamily="34" charset="-120"/>
              </a:rPr>
              <a:t>Exploratory data analysis was conducted to gain insights and identify patterns.</a:t>
            </a:r>
            <a:endParaRPr lang="en-US" sz="1550" dirty="0"/>
          </a:p>
        </p:txBody>
      </p:sp>
      <p:sp>
        <p:nvSpPr>
          <p:cNvPr id="19" name="Shape 17"/>
          <p:cNvSpPr/>
          <p:nvPr/>
        </p:nvSpPr>
        <p:spPr>
          <a:xfrm>
            <a:off x="7513915" y="4772382"/>
            <a:ext cx="689372" cy="22860"/>
          </a:xfrm>
          <a:prstGeom prst="roundRect">
            <a:avLst>
              <a:gd name="adj" fmla="val 775456"/>
            </a:avLst>
          </a:prstGeom>
          <a:solidFill>
            <a:srgbClr val="60646A"/>
          </a:solidFill>
          <a:ln/>
        </p:spPr>
      </p:sp>
      <p:sp>
        <p:nvSpPr>
          <p:cNvPr id="20" name="Shape 18"/>
          <p:cNvSpPr/>
          <p:nvPr/>
        </p:nvSpPr>
        <p:spPr>
          <a:xfrm>
            <a:off x="7093625" y="4562237"/>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21" name="Text 19"/>
          <p:cNvSpPr/>
          <p:nvPr/>
        </p:nvSpPr>
        <p:spPr>
          <a:xfrm>
            <a:off x="7221141" y="4628317"/>
            <a:ext cx="188119"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4</a:t>
            </a:r>
            <a:endParaRPr lang="en-US" sz="2400" dirty="0">
              <a:latin typeface="Arial Rounded MT Bold" panose="020F0704030504030204" pitchFamily="34" charset="0"/>
            </a:endParaRPr>
          </a:p>
        </p:txBody>
      </p:sp>
      <p:sp>
        <p:nvSpPr>
          <p:cNvPr id="22" name="Text 20"/>
          <p:cNvSpPr/>
          <p:nvPr/>
        </p:nvSpPr>
        <p:spPr>
          <a:xfrm>
            <a:off x="8398431" y="4537591"/>
            <a:ext cx="2591633" cy="323969"/>
          </a:xfrm>
          <a:prstGeom prst="rect">
            <a:avLst/>
          </a:prstGeom>
          <a:noFill/>
          <a:ln/>
        </p:spPr>
        <p:txBody>
          <a:bodyPr wrap="none" lIns="0" tIns="0" rIns="0" bIns="0" rtlCol="0" anchor="t"/>
          <a:lstStyle/>
          <a:p>
            <a:pPr marL="0" indent="0" algn="l">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Vectorization</a:t>
            </a:r>
            <a:endParaRPr lang="en-US" sz="2000" dirty="0">
              <a:latin typeface="Arial Rounded MT Bold" panose="020F0704030504030204" pitchFamily="34" charset="0"/>
            </a:endParaRPr>
          </a:p>
        </p:txBody>
      </p:sp>
      <p:sp>
        <p:nvSpPr>
          <p:cNvPr id="23" name="Text 21"/>
          <p:cNvSpPr/>
          <p:nvPr/>
        </p:nvSpPr>
        <p:spPr>
          <a:xfrm>
            <a:off x="8398431" y="4979670"/>
            <a:ext cx="5542598" cy="630079"/>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The text data was converted into numerical vectors using techniques like TF-IDF.</a:t>
            </a:r>
            <a:endParaRPr lang="en-US" sz="1550" dirty="0"/>
          </a:p>
        </p:txBody>
      </p:sp>
      <p:sp>
        <p:nvSpPr>
          <p:cNvPr id="24" name="Shape 22"/>
          <p:cNvSpPr/>
          <p:nvPr/>
        </p:nvSpPr>
        <p:spPr>
          <a:xfrm>
            <a:off x="6427113" y="5658683"/>
            <a:ext cx="689372" cy="22860"/>
          </a:xfrm>
          <a:prstGeom prst="roundRect">
            <a:avLst>
              <a:gd name="adj" fmla="val 775456"/>
            </a:avLst>
          </a:prstGeom>
          <a:solidFill>
            <a:srgbClr val="60646A"/>
          </a:solidFill>
          <a:ln/>
        </p:spPr>
      </p:sp>
      <p:sp>
        <p:nvSpPr>
          <p:cNvPr id="25" name="Shape 23"/>
          <p:cNvSpPr/>
          <p:nvPr/>
        </p:nvSpPr>
        <p:spPr>
          <a:xfrm>
            <a:off x="7093625" y="5448538"/>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26" name="Text 24"/>
          <p:cNvSpPr/>
          <p:nvPr/>
        </p:nvSpPr>
        <p:spPr>
          <a:xfrm>
            <a:off x="7231380" y="5514618"/>
            <a:ext cx="167640"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5</a:t>
            </a:r>
            <a:endParaRPr lang="en-US" sz="2400" dirty="0">
              <a:latin typeface="Arial Rounded MT Bold" panose="020F0704030504030204" pitchFamily="34" charset="0"/>
            </a:endParaRPr>
          </a:p>
        </p:txBody>
      </p:sp>
      <p:sp>
        <p:nvSpPr>
          <p:cNvPr id="27" name="Text 25"/>
          <p:cNvSpPr/>
          <p:nvPr/>
        </p:nvSpPr>
        <p:spPr>
          <a:xfrm>
            <a:off x="3640336" y="5423892"/>
            <a:ext cx="2591633" cy="323969"/>
          </a:xfrm>
          <a:prstGeom prst="rect">
            <a:avLst/>
          </a:prstGeom>
          <a:noFill/>
          <a:ln/>
        </p:spPr>
        <p:txBody>
          <a:bodyPr wrap="none" lIns="0" tIns="0" rIns="0" bIns="0" rtlCol="0" anchor="t"/>
          <a:lstStyle/>
          <a:p>
            <a:pPr marL="0" indent="0" algn="r">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Model Training</a:t>
            </a:r>
            <a:endParaRPr lang="en-US" sz="2000" dirty="0"/>
          </a:p>
        </p:txBody>
      </p:sp>
      <p:sp>
        <p:nvSpPr>
          <p:cNvPr id="28" name="Text 26"/>
          <p:cNvSpPr/>
          <p:nvPr/>
        </p:nvSpPr>
        <p:spPr>
          <a:xfrm>
            <a:off x="689372" y="5865971"/>
            <a:ext cx="5542598" cy="630079"/>
          </a:xfrm>
          <a:prstGeom prst="rect">
            <a:avLst/>
          </a:prstGeom>
          <a:noFill/>
          <a:ln/>
        </p:spPr>
        <p:txBody>
          <a:bodyPr wrap="square" lIns="0" tIns="0" rIns="0" bIns="0" rtlCol="0" anchor="t"/>
          <a:lstStyle/>
          <a:p>
            <a:pPr marL="0" indent="0" algn="r">
              <a:lnSpc>
                <a:spcPts val="2450"/>
              </a:lnSpc>
              <a:buNone/>
            </a:pPr>
            <a:r>
              <a:rPr lang="en-US" sz="1550" dirty="0">
                <a:solidFill>
                  <a:srgbClr val="EEEFF5"/>
                </a:solidFill>
                <a:latin typeface="Montserrat" pitchFamily="34" charset="0"/>
                <a:ea typeface="Montserrat" pitchFamily="34" charset="-122"/>
                <a:cs typeface="Montserrat" pitchFamily="34" charset="-120"/>
              </a:rPr>
              <a:t>The Naive Bayes model was trained on the vectorized dataset.</a:t>
            </a:r>
            <a:endParaRPr lang="en-US" sz="1550" dirty="0"/>
          </a:p>
        </p:txBody>
      </p:sp>
      <p:sp>
        <p:nvSpPr>
          <p:cNvPr id="29" name="Shape 27"/>
          <p:cNvSpPr/>
          <p:nvPr/>
        </p:nvSpPr>
        <p:spPr>
          <a:xfrm>
            <a:off x="7513915" y="6544985"/>
            <a:ext cx="689372" cy="22860"/>
          </a:xfrm>
          <a:prstGeom prst="roundRect">
            <a:avLst>
              <a:gd name="adj" fmla="val 775456"/>
            </a:avLst>
          </a:prstGeom>
          <a:solidFill>
            <a:srgbClr val="60646A"/>
          </a:solidFill>
          <a:ln/>
        </p:spPr>
      </p:sp>
      <p:sp>
        <p:nvSpPr>
          <p:cNvPr id="30" name="Shape 28"/>
          <p:cNvSpPr/>
          <p:nvPr/>
        </p:nvSpPr>
        <p:spPr>
          <a:xfrm>
            <a:off x="7093625" y="6334839"/>
            <a:ext cx="443151" cy="443151"/>
          </a:xfrm>
          <a:prstGeom prst="roundRect">
            <a:avLst>
              <a:gd name="adj" fmla="val 40002"/>
            </a:avLst>
          </a:prstGeom>
          <a:solidFill>
            <a:srgbClr val="282C32"/>
          </a:solidFill>
          <a:ln/>
          <a:effectLst>
            <a:outerShdw blurRad="48260" dist="24130" dir="13500000" algn="bl" rotWithShape="0">
              <a:srgbClr val="FFFFFF">
                <a:alpha val="10000"/>
              </a:srgbClr>
            </a:outerShdw>
          </a:effectLst>
        </p:spPr>
      </p:sp>
      <p:sp>
        <p:nvSpPr>
          <p:cNvPr id="31" name="Text 29"/>
          <p:cNvSpPr/>
          <p:nvPr/>
        </p:nvSpPr>
        <p:spPr>
          <a:xfrm>
            <a:off x="7231618" y="6400919"/>
            <a:ext cx="167045" cy="310991"/>
          </a:xfrm>
          <a:prstGeom prst="rect">
            <a:avLst/>
          </a:prstGeom>
          <a:noFill/>
          <a:ln/>
        </p:spPr>
        <p:txBody>
          <a:bodyPr wrap="none" lIns="0" tIns="0" rIns="0" bIns="0" rtlCol="0" anchor="t"/>
          <a:lstStyle/>
          <a:p>
            <a:pPr marL="0" indent="0" algn="ctr">
              <a:lnSpc>
                <a:spcPts val="2400"/>
              </a:lnSpc>
              <a:buNone/>
            </a:pPr>
            <a:r>
              <a:rPr lang="en-US" sz="2400" b="1" dirty="0">
                <a:solidFill>
                  <a:srgbClr val="EEEFF5"/>
                </a:solidFill>
                <a:latin typeface="Arial Rounded MT Bold" panose="020F0704030504030204" pitchFamily="34" charset="0"/>
              </a:rPr>
              <a:t>6</a:t>
            </a:r>
            <a:endParaRPr lang="en-US" sz="2400" dirty="0">
              <a:latin typeface="Arial Rounded MT Bold" panose="020F0704030504030204" pitchFamily="34" charset="0"/>
            </a:endParaRPr>
          </a:p>
        </p:txBody>
      </p:sp>
      <p:sp>
        <p:nvSpPr>
          <p:cNvPr id="32" name="Text 30"/>
          <p:cNvSpPr/>
          <p:nvPr/>
        </p:nvSpPr>
        <p:spPr>
          <a:xfrm>
            <a:off x="8398431" y="6310193"/>
            <a:ext cx="2591633" cy="323969"/>
          </a:xfrm>
          <a:prstGeom prst="rect">
            <a:avLst/>
          </a:prstGeom>
          <a:noFill/>
          <a:ln/>
        </p:spPr>
        <p:txBody>
          <a:bodyPr wrap="none" lIns="0" tIns="0" rIns="0" bIns="0" rtlCol="0" anchor="t"/>
          <a:lstStyle/>
          <a:p>
            <a:pPr marL="0" indent="0" algn="l">
              <a:lnSpc>
                <a:spcPts val="2550"/>
              </a:lnSpc>
              <a:buNone/>
            </a:pPr>
            <a:r>
              <a:rPr lang="en-US" sz="2000" b="1" dirty="0">
                <a:solidFill>
                  <a:srgbClr val="EEEFF5"/>
                </a:solidFill>
                <a:latin typeface="Arial Rounded MT Bold" panose="020F0704030504030204" pitchFamily="34" charset="0"/>
                <a:ea typeface="Barlow Bold" pitchFamily="34" charset="-122"/>
                <a:cs typeface="Barlow Bold" pitchFamily="34" charset="-120"/>
              </a:rPr>
              <a:t>Evaluation</a:t>
            </a:r>
            <a:endParaRPr lang="en-US" sz="2000" dirty="0">
              <a:latin typeface="Arial Rounded MT Bold" panose="020F0704030504030204" pitchFamily="34" charset="0"/>
            </a:endParaRPr>
          </a:p>
        </p:txBody>
      </p:sp>
      <p:sp>
        <p:nvSpPr>
          <p:cNvPr id="33" name="Text 31"/>
          <p:cNvSpPr/>
          <p:nvPr/>
        </p:nvSpPr>
        <p:spPr>
          <a:xfrm>
            <a:off x="8398431" y="6752273"/>
            <a:ext cx="5542598" cy="630079"/>
          </a:xfrm>
          <a:prstGeom prst="rect">
            <a:avLst/>
          </a:prstGeom>
          <a:noFill/>
          <a:ln/>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The trained model's performance was evaluated using relevant metrics.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2410420"/>
            <a:ext cx="6350675"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Results and Performance</a:t>
            </a:r>
            <a:endParaRPr lang="en-US" sz="4450" dirty="0">
              <a:latin typeface="Arial Rounded MT Bold" panose="020F0704030504030204" pitchFamily="34" charset="0"/>
            </a:endParaRPr>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Evaluation Metrics</a:t>
            </a:r>
            <a:endParaRPr lang="en-US" sz="2200" dirty="0">
              <a:latin typeface="Arial Rounded MT Bold" panose="020F0704030504030204" pitchFamily="34" charset="0"/>
            </a:endParaRPr>
          </a:p>
        </p:txBody>
      </p:sp>
      <p:sp>
        <p:nvSpPr>
          <p:cNvPr id="4" name="Text 2"/>
          <p:cNvSpPr/>
          <p:nvPr/>
        </p:nvSpPr>
        <p:spPr>
          <a:xfrm>
            <a:off x="758309"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model achieved an accuracy of 92%, precision of 90%, recall of 88%, and F1-score of 89%.</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Confusion Matrix</a:t>
            </a:r>
            <a:endParaRPr lang="en-US" sz="2200" dirty="0">
              <a:latin typeface="Arial Rounded MT Bold" panose="020F0704030504030204" pitchFamily="34" charset="0"/>
            </a:endParaRPr>
          </a:p>
        </p:txBody>
      </p:sp>
      <p:sp>
        <p:nvSpPr>
          <p:cNvPr id="6" name="Text 4"/>
          <p:cNvSpPr/>
          <p:nvPr/>
        </p:nvSpPr>
        <p:spPr>
          <a:xfrm>
            <a:off x="5312926"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confusion matrix visualization provides a detailed breakdown of the model's classification accuracy.</a:t>
            </a:r>
            <a:endParaRPr lang="en-US" sz="1700" dirty="0"/>
          </a:p>
        </p:txBody>
      </p:sp>
      <p:sp>
        <p:nvSpPr>
          <p:cNvPr id="7" name="Text 5"/>
          <p:cNvSpPr/>
          <p:nvPr/>
        </p:nvSpPr>
        <p:spPr>
          <a:xfrm>
            <a:off x="9867543" y="3664625"/>
            <a:ext cx="3415070"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Comparison with Baselines</a:t>
            </a:r>
            <a:endParaRPr lang="en-US" sz="2200" dirty="0">
              <a:latin typeface="Arial Rounded MT Bold" panose="020F0704030504030204" pitchFamily="34" charset="0"/>
            </a:endParaRPr>
          </a:p>
        </p:txBody>
      </p:sp>
      <p:sp>
        <p:nvSpPr>
          <p:cNvPr id="8" name="Text 6"/>
          <p:cNvSpPr/>
          <p:nvPr/>
        </p:nvSpPr>
        <p:spPr>
          <a:xfrm>
            <a:off x="9867543"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model outperformed baseline methods, demonstrating its effectiveness in classifying SMS spam.</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902023"/>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Outputs</a:t>
            </a:r>
            <a:endParaRPr lang="en-US" sz="4450" dirty="0">
              <a:latin typeface="Arial Rounded MT Bold" panose="020F0704030504030204" pitchFamily="34" charset="0"/>
            </a:endParaRPr>
          </a:p>
        </p:txBody>
      </p:sp>
      <p:pic>
        <p:nvPicPr>
          <p:cNvPr id="3" name="Image 0" descr="preencoded.png"/>
          <p:cNvPicPr>
            <a:picLocks noChangeAspect="1"/>
          </p:cNvPicPr>
          <p:nvPr/>
        </p:nvPicPr>
        <p:blipFill>
          <a:blip r:embed="rId3"/>
          <a:stretch>
            <a:fillRect/>
          </a:stretch>
        </p:blipFill>
        <p:spPr>
          <a:xfrm>
            <a:off x="2413873" y="3048000"/>
            <a:ext cx="3245644" cy="1612702"/>
          </a:xfrm>
          <a:prstGeom prst="rect">
            <a:avLst/>
          </a:prstGeom>
        </p:spPr>
      </p:pic>
      <p:sp>
        <p:nvSpPr>
          <p:cNvPr id="4" name="Text 1"/>
          <p:cNvSpPr/>
          <p:nvPr/>
        </p:nvSpPr>
        <p:spPr>
          <a:xfrm>
            <a:off x="3988713" y="3847028"/>
            <a:ext cx="95845" cy="433388"/>
          </a:xfrm>
          <a:prstGeom prst="rect">
            <a:avLst/>
          </a:prstGeom>
          <a:noFill/>
          <a:ln/>
        </p:spPr>
        <p:txBody>
          <a:bodyPr wrap="none" lIns="0" tIns="0" rIns="0" bIns="0" rtlCol="0" anchor="t"/>
          <a:lstStyle/>
          <a:p>
            <a:pPr marL="0" indent="0" algn="ctr">
              <a:lnSpc>
                <a:spcPts val="3400"/>
              </a:lnSpc>
              <a:buNone/>
            </a:pPr>
            <a:r>
              <a:rPr lang="en-US" sz="2100" b="1" dirty="0">
                <a:solidFill>
                  <a:srgbClr val="EEEFF5"/>
                </a:solidFill>
                <a:latin typeface="Arial Rounded MT Bold" panose="020F0704030504030204" pitchFamily="34" charset="0"/>
              </a:rPr>
              <a:t>1</a:t>
            </a:r>
            <a:endParaRPr lang="en-US" sz="2100" dirty="0">
              <a:latin typeface="Arial Rounded MT Bold" panose="020F0704030504030204" pitchFamily="34" charset="0"/>
            </a:endParaRPr>
          </a:p>
        </p:txBody>
      </p:sp>
      <p:sp>
        <p:nvSpPr>
          <p:cNvPr id="5" name="Text 2"/>
          <p:cNvSpPr/>
          <p:nvPr/>
        </p:nvSpPr>
        <p:spPr>
          <a:xfrm>
            <a:off x="5876092" y="3264575"/>
            <a:ext cx="2850713" cy="356235"/>
          </a:xfrm>
          <a:prstGeom prst="rect">
            <a:avLst/>
          </a:prstGeom>
          <a:noFill/>
          <a:ln/>
        </p:spPr>
        <p:txBody>
          <a:bodyPr wrap="none" lIns="0" tIns="0" rIns="0" bIns="0" rtlCol="0" anchor="t"/>
          <a:lstStyle/>
          <a:p>
            <a:pPr marL="0" indent="0" algn="l">
              <a:lnSpc>
                <a:spcPts val="2800"/>
              </a:lnSpc>
              <a:buNone/>
            </a:pPr>
            <a:r>
              <a:rPr lang="en-US" sz="2200" b="1" dirty="0" err="1">
                <a:solidFill>
                  <a:srgbClr val="EEEFF5"/>
                </a:solidFill>
                <a:latin typeface="Arial Rounded MT Bold" panose="020F0704030504030204" pitchFamily="34" charset="0"/>
                <a:ea typeface="Barlow Bold" pitchFamily="34" charset="-122"/>
                <a:cs typeface="Barlow Bold" pitchFamily="34" charset="-120"/>
              </a:rPr>
              <a:t>Vectorizer.pkl</a:t>
            </a:r>
            <a:endParaRPr lang="en-US" sz="2200" dirty="0">
              <a:latin typeface="Arial Rounded MT Bold" panose="020F0704030504030204" pitchFamily="34" charset="0"/>
            </a:endParaRPr>
          </a:p>
        </p:txBody>
      </p:sp>
      <p:sp>
        <p:nvSpPr>
          <p:cNvPr id="6" name="Text 3"/>
          <p:cNvSpPr/>
          <p:nvPr/>
        </p:nvSpPr>
        <p:spPr>
          <a:xfrm>
            <a:off x="5876092" y="3750707"/>
            <a:ext cx="7779425"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This file contains the trained vectorizer, which converts text into numerical vectors for model input.</a:t>
            </a:r>
            <a:endParaRPr lang="en-US" sz="1700" dirty="0"/>
          </a:p>
        </p:txBody>
      </p:sp>
      <p:sp>
        <p:nvSpPr>
          <p:cNvPr id="7" name="Shape 4"/>
          <p:cNvSpPr/>
          <p:nvPr/>
        </p:nvSpPr>
        <p:spPr>
          <a:xfrm>
            <a:off x="5713571" y="4672489"/>
            <a:ext cx="8104465" cy="15240"/>
          </a:xfrm>
          <a:prstGeom prst="roundRect">
            <a:avLst>
              <a:gd name="adj" fmla="val 1279500"/>
            </a:avLst>
          </a:prstGeom>
          <a:solidFill>
            <a:srgbClr val="60646A"/>
          </a:solidFill>
          <a:ln/>
        </p:spPr>
      </p:sp>
      <p:pic>
        <p:nvPicPr>
          <p:cNvPr id="8" name="Image 1" descr="preencoded.png"/>
          <p:cNvPicPr>
            <a:picLocks noChangeAspect="1"/>
          </p:cNvPicPr>
          <p:nvPr/>
        </p:nvPicPr>
        <p:blipFill>
          <a:blip r:embed="rId4"/>
          <a:stretch>
            <a:fillRect/>
          </a:stretch>
        </p:blipFill>
        <p:spPr>
          <a:xfrm>
            <a:off x="791051" y="4714756"/>
            <a:ext cx="6491288" cy="1612702"/>
          </a:xfrm>
          <a:prstGeom prst="rect">
            <a:avLst/>
          </a:prstGeom>
        </p:spPr>
      </p:pic>
      <p:sp>
        <p:nvSpPr>
          <p:cNvPr id="9" name="Text 5"/>
          <p:cNvSpPr/>
          <p:nvPr/>
        </p:nvSpPr>
        <p:spPr>
          <a:xfrm>
            <a:off x="3960733" y="5304353"/>
            <a:ext cx="151686" cy="433388"/>
          </a:xfrm>
          <a:prstGeom prst="rect">
            <a:avLst/>
          </a:prstGeom>
          <a:noFill/>
          <a:ln/>
        </p:spPr>
        <p:txBody>
          <a:bodyPr wrap="none" lIns="0" tIns="0" rIns="0" bIns="0" rtlCol="0" anchor="t"/>
          <a:lstStyle/>
          <a:p>
            <a:pPr marL="0" indent="0" algn="ctr">
              <a:lnSpc>
                <a:spcPts val="3400"/>
              </a:lnSpc>
              <a:buNone/>
            </a:pPr>
            <a:r>
              <a:rPr lang="en-US" sz="2100" b="1" dirty="0">
                <a:solidFill>
                  <a:srgbClr val="EEEFF5"/>
                </a:solidFill>
                <a:latin typeface="Arial Rounded MT Bold" panose="020F0704030504030204" pitchFamily="34" charset="0"/>
              </a:rPr>
              <a:t>2</a:t>
            </a:r>
            <a:endParaRPr lang="en-US" sz="2100" dirty="0">
              <a:latin typeface="Arial Rounded MT Bold" panose="020F0704030504030204" pitchFamily="34" charset="0"/>
            </a:endParaRPr>
          </a:p>
        </p:txBody>
      </p:sp>
      <p:sp>
        <p:nvSpPr>
          <p:cNvPr id="10" name="Text 6"/>
          <p:cNvSpPr/>
          <p:nvPr/>
        </p:nvSpPr>
        <p:spPr>
          <a:xfrm>
            <a:off x="7498913" y="4931331"/>
            <a:ext cx="2850713" cy="356235"/>
          </a:xfrm>
          <a:prstGeom prst="rect">
            <a:avLst/>
          </a:prstGeom>
          <a:noFill/>
          <a:ln/>
        </p:spPr>
        <p:txBody>
          <a:bodyPr wrap="none" lIns="0" tIns="0" rIns="0" bIns="0" rtlCol="0" anchor="t"/>
          <a:lstStyle/>
          <a:p>
            <a:pPr marL="0" indent="0" algn="l">
              <a:lnSpc>
                <a:spcPts val="2800"/>
              </a:lnSpc>
              <a:buNone/>
            </a:pPr>
            <a:r>
              <a:rPr lang="en-US" sz="2200" b="1" dirty="0" err="1">
                <a:solidFill>
                  <a:srgbClr val="EEEFF5"/>
                </a:solidFill>
                <a:latin typeface="Arial Rounded MT Bold" panose="020F0704030504030204" pitchFamily="34" charset="0"/>
                <a:ea typeface="Barlow Bold" pitchFamily="34" charset="-122"/>
                <a:cs typeface="Barlow Bold" pitchFamily="34" charset="-120"/>
              </a:rPr>
              <a:t>Model.pkl</a:t>
            </a:r>
            <a:endParaRPr lang="en-US" sz="2200" dirty="0">
              <a:latin typeface="Arial Rounded MT Bold" panose="020F0704030504030204" pitchFamily="34" charset="0"/>
            </a:endParaRPr>
          </a:p>
        </p:txBody>
      </p:sp>
      <p:sp>
        <p:nvSpPr>
          <p:cNvPr id="11" name="Text 7"/>
          <p:cNvSpPr/>
          <p:nvPr/>
        </p:nvSpPr>
        <p:spPr>
          <a:xfrm>
            <a:off x="7498913" y="5417463"/>
            <a:ext cx="6156603" cy="693420"/>
          </a:xfrm>
          <a:prstGeom prst="rect">
            <a:avLst/>
          </a:prstGeom>
          <a:noFill/>
          <a:ln/>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This file contains the trained Naive Bayes model, which can be used to classify incoming SMS messages.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58377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Project Overview</a:t>
            </a:r>
            <a:endParaRPr lang="en-US" sz="4450" dirty="0">
              <a:latin typeface="Arial Rounded MT Bold" panose="020F0704030504030204" pitchFamily="34" charset="0"/>
            </a:endParaRPr>
          </a:p>
        </p:txBody>
      </p:sp>
      <p:sp>
        <p:nvSpPr>
          <p:cNvPr id="3" name="Text 1"/>
          <p:cNvSpPr/>
          <p:nvPr/>
        </p:nvSpPr>
        <p:spPr>
          <a:xfrm>
            <a:off x="758309"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Project Goals</a:t>
            </a:r>
            <a:endParaRPr lang="en-US" sz="2200" dirty="0">
              <a:latin typeface="Arial Rounded MT Bold" panose="020F0704030504030204" pitchFamily="34" charset="0"/>
            </a:endParaRPr>
          </a:p>
        </p:txBody>
      </p:sp>
      <p:sp>
        <p:nvSpPr>
          <p:cNvPr id="4" name="Text 2"/>
          <p:cNvSpPr/>
          <p:nvPr/>
        </p:nvSpPr>
        <p:spPr>
          <a:xfrm>
            <a:off x="75830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aims to build a robust and accurate spam detection system capable of classifying incoming messages as either spam or legitimate ("ham").</a:t>
            </a:r>
            <a:endParaRPr lang="en-US" sz="1700" dirty="0"/>
          </a:p>
        </p:txBody>
      </p:sp>
      <p:sp>
        <p:nvSpPr>
          <p:cNvPr id="5" name="Text 3"/>
          <p:cNvSpPr/>
          <p:nvPr/>
        </p:nvSpPr>
        <p:spPr>
          <a:xfrm>
            <a:off x="7587139" y="383798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Methodology</a:t>
            </a:r>
            <a:endParaRPr lang="en-US" sz="2200" dirty="0">
              <a:latin typeface="Arial Rounded MT Bold" panose="020F0704030504030204" pitchFamily="34" charset="0"/>
            </a:endParaRPr>
          </a:p>
        </p:txBody>
      </p:sp>
      <p:sp>
        <p:nvSpPr>
          <p:cNvPr id="6" name="Text 4"/>
          <p:cNvSpPr/>
          <p:nvPr/>
        </p:nvSpPr>
        <p:spPr>
          <a:xfrm>
            <a:off x="758713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Spam Sniffer uses a supervised learning approach, employing a Multinomial Naive Bayes algorithm trained on a dataset of labeled spam and ham messages.</a:t>
            </a:r>
            <a:endParaRPr lang="en-US" sz="1700" dirty="0"/>
          </a:p>
        </p:txBody>
      </p:sp>
    </p:spTree>
    <p:extLst>
      <p:ext uri="{BB962C8B-B14F-4D97-AF65-F5344CB8AC3E}">
        <p14:creationId xmlns:p14="http://schemas.microsoft.com/office/powerpoint/2010/main" val="248147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79096-78BC-607F-0515-716AC8E5BF8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FFF4B849-AFDC-F77D-3143-31FD47587729}"/>
              </a:ext>
            </a:extLst>
          </p:cNvPr>
          <p:cNvSpPr txBox="1"/>
          <p:nvPr/>
        </p:nvSpPr>
        <p:spPr>
          <a:xfrm>
            <a:off x="3657600" y="421298"/>
            <a:ext cx="7315200" cy="754374"/>
          </a:xfrm>
          <a:prstGeom prst="rect">
            <a:avLst/>
          </a:prstGeom>
          <a:noFill/>
        </p:spPr>
        <p:txBody>
          <a:bodyPr wrap="square">
            <a:spAutoFit/>
          </a:bodyPr>
          <a:lstStyle/>
          <a:p>
            <a:pPr marL="0" indent="0" algn="ctr">
              <a:lnSpc>
                <a:spcPts val="5600"/>
              </a:lnSpc>
              <a:buNone/>
            </a:pPr>
            <a:r>
              <a:rPr lang="en-US" sz="4400" b="1" dirty="0">
                <a:solidFill>
                  <a:srgbClr val="9998FF"/>
                </a:solidFill>
                <a:latin typeface="Arial Rounded MT Bold" panose="020F0704030504030204" pitchFamily="34" charset="0"/>
                <a:ea typeface="Barlow Bold" pitchFamily="34" charset="-122"/>
              </a:rPr>
              <a:t>Project Interface</a:t>
            </a:r>
            <a:endParaRPr lang="en-US" sz="4400"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92EF4726-97EB-070E-A4A6-716191C8F768}"/>
              </a:ext>
            </a:extLst>
          </p:cNvPr>
          <p:cNvPicPr>
            <a:picLocks noChangeAspect="1"/>
          </p:cNvPicPr>
          <p:nvPr/>
        </p:nvPicPr>
        <p:blipFill>
          <a:blip r:embed="rId3"/>
          <a:stretch>
            <a:fillRect/>
          </a:stretch>
        </p:blipFill>
        <p:spPr>
          <a:xfrm>
            <a:off x="381000" y="1320800"/>
            <a:ext cx="14046200" cy="6819900"/>
          </a:xfrm>
          <a:prstGeom prst="rect">
            <a:avLst/>
          </a:prstGeom>
        </p:spPr>
      </p:pic>
    </p:spTree>
    <p:extLst>
      <p:ext uri="{BB962C8B-B14F-4D97-AF65-F5344CB8AC3E}">
        <p14:creationId xmlns:p14="http://schemas.microsoft.com/office/powerpoint/2010/main" val="299659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5A99C-E2C9-40FD-A4C4-984321BACD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1416D6-C33F-9D8D-7EEB-B677A2243EC6}"/>
              </a:ext>
            </a:extLst>
          </p:cNvPr>
          <p:cNvSpPr txBox="1"/>
          <p:nvPr/>
        </p:nvSpPr>
        <p:spPr>
          <a:xfrm>
            <a:off x="3657600" y="421298"/>
            <a:ext cx="7315200" cy="754374"/>
          </a:xfrm>
          <a:prstGeom prst="rect">
            <a:avLst/>
          </a:prstGeom>
          <a:noFill/>
        </p:spPr>
        <p:txBody>
          <a:bodyPr wrap="square">
            <a:spAutoFit/>
          </a:bodyPr>
          <a:lstStyle/>
          <a:p>
            <a:pPr marL="0" indent="0" algn="ctr">
              <a:lnSpc>
                <a:spcPts val="5600"/>
              </a:lnSpc>
              <a:buNone/>
            </a:pPr>
            <a:r>
              <a:rPr lang="en-US" sz="4400" b="1" dirty="0">
                <a:solidFill>
                  <a:srgbClr val="9998FF"/>
                </a:solidFill>
                <a:latin typeface="Arial Rounded MT Bold" panose="020F0704030504030204" pitchFamily="34" charset="0"/>
                <a:ea typeface="Barlow Bold" pitchFamily="34" charset="-122"/>
              </a:rPr>
              <a:t>Results</a:t>
            </a:r>
            <a:endParaRPr lang="en-US" sz="44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EFC659C1-2248-5A83-2668-06E5492B1F61}"/>
              </a:ext>
            </a:extLst>
          </p:cNvPr>
          <p:cNvPicPr>
            <a:picLocks noChangeAspect="1"/>
          </p:cNvPicPr>
          <p:nvPr/>
        </p:nvPicPr>
        <p:blipFill>
          <a:blip r:embed="rId3"/>
          <a:stretch>
            <a:fillRect/>
          </a:stretch>
        </p:blipFill>
        <p:spPr>
          <a:xfrm>
            <a:off x="139700" y="1790699"/>
            <a:ext cx="7175500" cy="4523685"/>
          </a:xfrm>
          <a:prstGeom prst="rect">
            <a:avLst/>
          </a:prstGeom>
        </p:spPr>
      </p:pic>
      <p:pic>
        <p:nvPicPr>
          <p:cNvPr id="6" name="Picture 5">
            <a:extLst>
              <a:ext uri="{FF2B5EF4-FFF2-40B4-BE49-F238E27FC236}">
                <a16:creationId xmlns:a16="http://schemas.microsoft.com/office/drawing/2014/main" id="{BEFDAB19-FCF8-2F28-FC11-F28654EC3DC8}"/>
              </a:ext>
            </a:extLst>
          </p:cNvPr>
          <p:cNvPicPr>
            <a:picLocks noChangeAspect="1"/>
          </p:cNvPicPr>
          <p:nvPr/>
        </p:nvPicPr>
        <p:blipFill>
          <a:blip r:embed="rId4"/>
          <a:stretch>
            <a:fillRect/>
          </a:stretch>
        </p:blipFill>
        <p:spPr>
          <a:xfrm>
            <a:off x="7480300" y="1790700"/>
            <a:ext cx="7010399" cy="4521200"/>
          </a:xfrm>
          <a:prstGeom prst="rect">
            <a:avLst/>
          </a:prstGeom>
        </p:spPr>
      </p:pic>
    </p:spTree>
    <p:extLst>
      <p:ext uri="{BB962C8B-B14F-4D97-AF65-F5344CB8AC3E}">
        <p14:creationId xmlns:p14="http://schemas.microsoft.com/office/powerpoint/2010/main" val="255493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B1753-067B-DD5F-BE2D-68FA1F86E3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6CB1BC-E14C-0BDF-2F59-DB973989D2D6}"/>
              </a:ext>
            </a:extLst>
          </p:cNvPr>
          <p:cNvPicPr>
            <a:picLocks noChangeAspect="1"/>
          </p:cNvPicPr>
          <p:nvPr/>
        </p:nvPicPr>
        <p:blipFill>
          <a:blip r:embed="rId3"/>
          <a:stretch>
            <a:fillRect/>
          </a:stretch>
        </p:blipFill>
        <p:spPr>
          <a:xfrm>
            <a:off x="1619250" y="1491455"/>
            <a:ext cx="11614150" cy="6532959"/>
          </a:xfrm>
          <a:prstGeom prst="rect">
            <a:avLst/>
          </a:prstGeom>
        </p:spPr>
      </p:pic>
      <p:sp>
        <p:nvSpPr>
          <p:cNvPr id="4" name="TextBox 3">
            <a:extLst>
              <a:ext uri="{FF2B5EF4-FFF2-40B4-BE49-F238E27FC236}">
                <a16:creationId xmlns:a16="http://schemas.microsoft.com/office/drawing/2014/main" id="{F98CB682-1B71-B55F-F388-5E5407FD65F6}"/>
              </a:ext>
            </a:extLst>
          </p:cNvPr>
          <p:cNvSpPr txBox="1"/>
          <p:nvPr/>
        </p:nvSpPr>
        <p:spPr>
          <a:xfrm>
            <a:off x="3657600" y="421298"/>
            <a:ext cx="7315200" cy="754374"/>
          </a:xfrm>
          <a:prstGeom prst="rect">
            <a:avLst/>
          </a:prstGeom>
          <a:noFill/>
        </p:spPr>
        <p:txBody>
          <a:bodyPr wrap="square">
            <a:spAutoFit/>
          </a:bodyPr>
          <a:lstStyle/>
          <a:p>
            <a:pPr marL="0" indent="0" algn="ctr">
              <a:lnSpc>
                <a:spcPts val="5600"/>
              </a:lnSpc>
              <a:buNone/>
            </a:pPr>
            <a:r>
              <a:rPr lang="en-US" sz="4400" b="1" dirty="0">
                <a:solidFill>
                  <a:srgbClr val="9998FF"/>
                </a:solidFill>
                <a:latin typeface="Arial Rounded MT Bold" panose="020F0704030504030204" pitchFamily="34" charset="0"/>
                <a:ea typeface="Barlow Bold" pitchFamily="34" charset="-122"/>
              </a:rPr>
              <a:t>Message History(Inbox)</a:t>
            </a:r>
            <a:endParaRPr lang="en-US" sz="4400" dirty="0">
              <a:latin typeface="Arial Rounded MT Bold" panose="020F0704030504030204" pitchFamily="34" charset="0"/>
            </a:endParaRPr>
          </a:p>
        </p:txBody>
      </p:sp>
    </p:spTree>
    <p:extLst>
      <p:ext uri="{BB962C8B-B14F-4D97-AF65-F5344CB8AC3E}">
        <p14:creationId xmlns:p14="http://schemas.microsoft.com/office/powerpoint/2010/main" val="167790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16737-30F0-052B-4516-72263A1FF4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6FF8F2-20EF-71FB-52C9-E46CB765165E}"/>
              </a:ext>
            </a:extLst>
          </p:cNvPr>
          <p:cNvPicPr>
            <a:picLocks noChangeAspect="1"/>
          </p:cNvPicPr>
          <p:nvPr/>
        </p:nvPicPr>
        <p:blipFill>
          <a:blip r:embed="rId3"/>
          <a:stretch>
            <a:fillRect/>
          </a:stretch>
        </p:blipFill>
        <p:spPr>
          <a:xfrm>
            <a:off x="1471788" y="1233487"/>
            <a:ext cx="11940824" cy="6716714"/>
          </a:xfrm>
          <a:prstGeom prst="rect">
            <a:avLst/>
          </a:prstGeom>
        </p:spPr>
      </p:pic>
      <p:sp>
        <p:nvSpPr>
          <p:cNvPr id="5" name="TextBox 4">
            <a:extLst>
              <a:ext uri="{FF2B5EF4-FFF2-40B4-BE49-F238E27FC236}">
                <a16:creationId xmlns:a16="http://schemas.microsoft.com/office/drawing/2014/main" id="{A358E807-8757-5F97-AD7E-00E2E6E20991}"/>
              </a:ext>
            </a:extLst>
          </p:cNvPr>
          <p:cNvSpPr txBox="1"/>
          <p:nvPr/>
        </p:nvSpPr>
        <p:spPr>
          <a:xfrm>
            <a:off x="3657600" y="421298"/>
            <a:ext cx="7315200" cy="754374"/>
          </a:xfrm>
          <a:prstGeom prst="rect">
            <a:avLst/>
          </a:prstGeom>
          <a:noFill/>
        </p:spPr>
        <p:txBody>
          <a:bodyPr wrap="square">
            <a:spAutoFit/>
          </a:bodyPr>
          <a:lstStyle/>
          <a:p>
            <a:pPr marL="0" indent="0" algn="ctr">
              <a:lnSpc>
                <a:spcPts val="5600"/>
              </a:lnSpc>
              <a:buNone/>
            </a:pPr>
            <a:r>
              <a:rPr lang="en-US" sz="4400" b="1" dirty="0">
                <a:solidFill>
                  <a:srgbClr val="9998FF"/>
                </a:solidFill>
                <a:latin typeface="Arial Rounded MT Bold" panose="020F0704030504030204" pitchFamily="34" charset="0"/>
                <a:ea typeface="Barlow Bold" pitchFamily="34" charset="-122"/>
              </a:rPr>
              <a:t>Model Details</a:t>
            </a:r>
            <a:endParaRPr lang="en-US" sz="4400" dirty="0">
              <a:latin typeface="Arial Rounded MT Bold" panose="020F0704030504030204" pitchFamily="34" charset="0"/>
            </a:endParaRPr>
          </a:p>
        </p:txBody>
      </p:sp>
    </p:spTree>
    <p:extLst>
      <p:ext uri="{BB962C8B-B14F-4D97-AF65-F5344CB8AC3E}">
        <p14:creationId xmlns:p14="http://schemas.microsoft.com/office/powerpoint/2010/main" val="333717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9070E-164F-1469-FB2E-1F9D8B77634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6AC1A5-9BE8-555C-23D4-F7C82E4BD7D8}"/>
              </a:ext>
            </a:extLst>
          </p:cNvPr>
          <p:cNvPicPr>
            <a:picLocks noChangeAspect="1"/>
          </p:cNvPicPr>
          <p:nvPr/>
        </p:nvPicPr>
        <p:blipFill>
          <a:blip r:embed="rId3"/>
          <a:stretch>
            <a:fillRect/>
          </a:stretch>
        </p:blipFill>
        <p:spPr>
          <a:xfrm>
            <a:off x="1381125" y="1236264"/>
            <a:ext cx="11868150" cy="6675835"/>
          </a:xfrm>
          <a:prstGeom prst="rect">
            <a:avLst/>
          </a:prstGeom>
        </p:spPr>
      </p:pic>
      <p:sp>
        <p:nvSpPr>
          <p:cNvPr id="4" name="TextBox 3">
            <a:extLst>
              <a:ext uri="{FF2B5EF4-FFF2-40B4-BE49-F238E27FC236}">
                <a16:creationId xmlns:a16="http://schemas.microsoft.com/office/drawing/2014/main" id="{930A0030-A9F1-B3DB-0A41-5CE8A90AF330}"/>
              </a:ext>
            </a:extLst>
          </p:cNvPr>
          <p:cNvSpPr txBox="1"/>
          <p:nvPr/>
        </p:nvSpPr>
        <p:spPr>
          <a:xfrm>
            <a:off x="3657600" y="179998"/>
            <a:ext cx="7315200" cy="754374"/>
          </a:xfrm>
          <a:prstGeom prst="rect">
            <a:avLst/>
          </a:prstGeom>
          <a:noFill/>
        </p:spPr>
        <p:txBody>
          <a:bodyPr wrap="square">
            <a:spAutoFit/>
          </a:bodyPr>
          <a:lstStyle/>
          <a:p>
            <a:pPr marL="0" indent="0" algn="ctr">
              <a:lnSpc>
                <a:spcPts val="5600"/>
              </a:lnSpc>
              <a:buNone/>
            </a:pPr>
            <a:r>
              <a:rPr lang="en-US" sz="4400" b="1" dirty="0">
                <a:solidFill>
                  <a:srgbClr val="9998FF"/>
                </a:solidFill>
                <a:latin typeface="Arial Rounded MT Bold" panose="020F0704030504030204" pitchFamily="34" charset="0"/>
                <a:ea typeface="Barlow Bold" pitchFamily="34" charset="-122"/>
              </a:rPr>
              <a:t>Data Processing</a:t>
            </a:r>
            <a:endParaRPr lang="en-US" sz="4400" dirty="0">
              <a:latin typeface="Arial Rounded MT Bold" panose="020F0704030504030204" pitchFamily="34" charset="0"/>
            </a:endParaRPr>
          </a:p>
        </p:txBody>
      </p:sp>
    </p:spTree>
    <p:extLst>
      <p:ext uri="{BB962C8B-B14F-4D97-AF65-F5344CB8AC3E}">
        <p14:creationId xmlns:p14="http://schemas.microsoft.com/office/powerpoint/2010/main" val="349739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3970377"/>
            <a:ext cx="6814661"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Challenges and Limitations</a:t>
            </a:r>
            <a:endParaRPr lang="en-US" sz="4450" dirty="0">
              <a:latin typeface="Arial Rounded MT Bold" panose="020F0704030504030204" pitchFamily="34" charset="0"/>
            </a:endParaRPr>
          </a:p>
        </p:txBody>
      </p:sp>
      <p:sp>
        <p:nvSpPr>
          <p:cNvPr id="4" name="Shape 1"/>
          <p:cNvSpPr/>
          <p:nvPr/>
        </p:nvSpPr>
        <p:spPr>
          <a:xfrm>
            <a:off x="758309" y="5008007"/>
            <a:ext cx="6448663"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974884" y="522458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Dataset Limitations</a:t>
            </a:r>
            <a:endParaRPr lang="en-US" sz="2200" dirty="0">
              <a:latin typeface="Arial Rounded MT Bold" panose="020F0704030504030204" pitchFamily="34" charset="0"/>
            </a:endParaRPr>
          </a:p>
        </p:txBody>
      </p:sp>
      <p:sp>
        <p:nvSpPr>
          <p:cNvPr id="6" name="Text 3"/>
          <p:cNvSpPr/>
          <p:nvPr/>
        </p:nvSpPr>
        <p:spPr>
          <a:xfrm>
            <a:off x="974884" y="5710714"/>
            <a:ext cx="6015514"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accuracy of the model is dependent on the quality and diversity of the training dataset. Limited or biased data can impact the model's performance.</a:t>
            </a:r>
            <a:endParaRPr lang="en-US" sz="1700" dirty="0"/>
          </a:p>
        </p:txBody>
      </p:sp>
      <p:sp>
        <p:nvSpPr>
          <p:cNvPr id="7" name="Shape 4"/>
          <p:cNvSpPr/>
          <p:nvPr/>
        </p:nvSpPr>
        <p:spPr>
          <a:xfrm>
            <a:off x="7423547" y="5008007"/>
            <a:ext cx="6448663" cy="1959412"/>
          </a:xfrm>
          <a:prstGeom prst="roundRect">
            <a:avLst>
              <a:gd name="adj" fmla="val 9952"/>
            </a:avLst>
          </a:prstGeom>
          <a:solidFill>
            <a:srgbClr val="282C32"/>
          </a:solidFill>
          <a:ln/>
          <a:effectLst>
            <a:outerShdw blurRad="53340" dist="26670" dir="13500000" algn="bl" rotWithShape="0">
              <a:srgbClr val="FFFFFF">
                <a:alpha val="10000"/>
              </a:srgbClr>
            </a:outerShdw>
          </a:effectLst>
        </p:spPr>
      </p:sp>
      <p:sp>
        <p:nvSpPr>
          <p:cNvPr id="8" name="Text 5"/>
          <p:cNvSpPr/>
          <p:nvPr/>
        </p:nvSpPr>
        <p:spPr>
          <a:xfrm>
            <a:off x="7640122" y="5224582"/>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Model Accuracy</a:t>
            </a:r>
            <a:endParaRPr lang="en-US" sz="2200" dirty="0">
              <a:latin typeface="Arial Rounded MT Bold" panose="020F0704030504030204" pitchFamily="34" charset="0"/>
            </a:endParaRPr>
          </a:p>
        </p:txBody>
      </p:sp>
      <p:sp>
        <p:nvSpPr>
          <p:cNvPr id="9" name="Text 6"/>
          <p:cNvSpPr/>
          <p:nvPr/>
        </p:nvSpPr>
        <p:spPr>
          <a:xfrm>
            <a:off x="7640122" y="5710714"/>
            <a:ext cx="6015514"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While the model achieves satisfactory accuracy, it may struggle with complex or ambiguous spam messages, requiring further refinement.</a:t>
            </a:r>
            <a:endParaRPr lang="en-US" sz="1700" dirty="0"/>
          </a:p>
        </p:txBody>
      </p:sp>
    </p:spTree>
    <p:extLst>
      <p:ext uri="{BB962C8B-B14F-4D97-AF65-F5344CB8AC3E}">
        <p14:creationId xmlns:p14="http://schemas.microsoft.com/office/powerpoint/2010/main" val="117689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Introduction</a:t>
            </a:r>
            <a:endParaRPr lang="en-US" sz="4450" dirty="0">
              <a:latin typeface="Arial Rounded MT Bold" panose="020F0704030504030204" pitchFamily="34" charset="0"/>
            </a:endParaRPr>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Project Overview</a:t>
            </a:r>
            <a:endParaRPr lang="en-US" sz="2200" dirty="0">
              <a:latin typeface="Arial Rounded MT Bold" panose="020F0704030504030204" pitchFamily="34" charset="0"/>
            </a:endParaRPr>
          </a:p>
        </p:txBody>
      </p:sp>
      <p:sp>
        <p:nvSpPr>
          <p:cNvPr id="4" name="Text 2"/>
          <p:cNvSpPr/>
          <p:nvPr/>
        </p:nvSpPr>
        <p:spPr>
          <a:xfrm>
            <a:off x="758309"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This project aims to develop a spam classification model for SMS messages.</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What is SMS Spam?</a:t>
            </a:r>
            <a:endParaRPr lang="en-US" sz="2200" dirty="0">
              <a:latin typeface="Arial Rounded MT Bold" panose="020F0704030504030204" pitchFamily="34" charset="0"/>
            </a:endParaRPr>
          </a:p>
        </p:txBody>
      </p:sp>
      <p:sp>
        <p:nvSpPr>
          <p:cNvPr id="6" name="Text 4"/>
          <p:cNvSpPr/>
          <p:nvPr/>
        </p:nvSpPr>
        <p:spPr>
          <a:xfrm>
            <a:off x="5312926"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SMS spam is unsolicited and unwanted messages sent to mobile devices, often promoting fraudulent schemes or irrelevant offers.</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Project Objective</a:t>
            </a:r>
            <a:endParaRPr lang="en-US" sz="2200" dirty="0">
              <a:latin typeface="Arial Rounded MT Bold" panose="020F0704030504030204" pitchFamily="34" charset="0"/>
            </a:endParaRPr>
          </a:p>
        </p:txBody>
      </p:sp>
      <p:sp>
        <p:nvSpPr>
          <p:cNvPr id="8" name="Text 6"/>
          <p:cNvSpPr/>
          <p:nvPr/>
        </p:nvSpPr>
        <p:spPr>
          <a:xfrm>
            <a:off x="9867543"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goal is to create a model that can accurately classify messages as spam or not spam, enhancing mobile user experience.</a:t>
            </a:r>
            <a:endParaRPr lang="en-US"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8194"/>
          </a:xfrm>
          <a:prstGeom prst="rect">
            <a:avLst/>
          </a:prstGeom>
        </p:spPr>
      </p:pic>
      <p:sp>
        <p:nvSpPr>
          <p:cNvPr id="3" name="Text 0"/>
          <p:cNvSpPr/>
          <p:nvPr/>
        </p:nvSpPr>
        <p:spPr>
          <a:xfrm>
            <a:off x="755452" y="3291721"/>
            <a:ext cx="5680591" cy="709970"/>
          </a:xfrm>
          <a:prstGeom prst="rect">
            <a:avLst/>
          </a:prstGeom>
          <a:noFill/>
          <a:ln/>
        </p:spPr>
        <p:txBody>
          <a:bodyPr wrap="none" lIns="0" tIns="0" rIns="0" bIns="0" rtlCol="0" anchor="t"/>
          <a:lstStyle/>
          <a:p>
            <a:pPr marL="0" indent="0">
              <a:lnSpc>
                <a:spcPts val="555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Future Scope</a:t>
            </a:r>
            <a:endParaRPr lang="en-US" sz="4450" dirty="0">
              <a:latin typeface="Arial Rounded MT Bold" panose="020F0704030504030204" pitchFamily="34" charset="0"/>
            </a:endParaRPr>
          </a:p>
        </p:txBody>
      </p:sp>
      <p:pic>
        <p:nvPicPr>
          <p:cNvPr id="4" name="Image 1" descr="preencoded.png"/>
          <p:cNvPicPr>
            <a:picLocks noChangeAspect="1"/>
          </p:cNvPicPr>
          <p:nvPr/>
        </p:nvPicPr>
        <p:blipFill>
          <a:blip r:embed="rId4"/>
          <a:stretch>
            <a:fillRect/>
          </a:stretch>
        </p:blipFill>
        <p:spPr>
          <a:xfrm>
            <a:off x="755452" y="4325422"/>
            <a:ext cx="539591" cy="539591"/>
          </a:xfrm>
          <a:prstGeom prst="rect">
            <a:avLst/>
          </a:prstGeom>
        </p:spPr>
      </p:pic>
      <p:sp>
        <p:nvSpPr>
          <p:cNvPr id="5" name="Text 1"/>
          <p:cNvSpPr/>
          <p:nvPr/>
        </p:nvSpPr>
        <p:spPr>
          <a:xfrm>
            <a:off x="755452" y="5080873"/>
            <a:ext cx="2840236" cy="355044"/>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Advanced Models</a:t>
            </a:r>
            <a:endParaRPr lang="en-US" sz="2200" dirty="0">
              <a:latin typeface="Arial Rounded MT Bold" panose="020F0704030504030204" pitchFamily="34" charset="0"/>
            </a:endParaRPr>
          </a:p>
        </p:txBody>
      </p:sp>
      <p:sp>
        <p:nvSpPr>
          <p:cNvPr id="6" name="Text 2"/>
          <p:cNvSpPr/>
          <p:nvPr/>
        </p:nvSpPr>
        <p:spPr>
          <a:xfrm>
            <a:off x="755452" y="5565338"/>
            <a:ext cx="4157305" cy="1381125"/>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Exploring more advanced models like transformers (e.g., BERT) can potentially enhance the model's performance and accuracy.</a:t>
            </a:r>
            <a:endParaRPr lang="en-US" sz="1650" dirty="0"/>
          </a:p>
        </p:txBody>
      </p:sp>
      <p:pic>
        <p:nvPicPr>
          <p:cNvPr id="7" name="Image 2" descr="preencoded.png"/>
          <p:cNvPicPr>
            <a:picLocks noChangeAspect="1"/>
          </p:cNvPicPr>
          <p:nvPr/>
        </p:nvPicPr>
        <p:blipFill>
          <a:blip r:embed="rId5"/>
          <a:stretch>
            <a:fillRect/>
          </a:stretch>
        </p:blipFill>
        <p:spPr>
          <a:xfrm>
            <a:off x="5236488" y="4325422"/>
            <a:ext cx="539591" cy="539591"/>
          </a:xfrm>
          <a:prstGeom prst="rect">
            <a:avLst/>
          </a:prstGeom>
        </p:spPr>
      </p:pic>
      <p:sp>
        <p:nvSpPr>
          <p:cNvPr id="8" name="Text 3"/>
          <p:cNvSpPr/>
          <p:nvPr/>
        </p:nvSpPr>
        <p:spPr>
          <a:xfrm>
            <a:off x="5236488" y="5080873"/>
            <a:ext cx="2840236" cy="355044"/>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Dataset Improvement</a:t>
            </a:r>
            <a:endParaRPr lang="en-US" sz="2200" dirty="0">
              <a:latin typeface="Arial Rounded MT Bold" panose="020F0704030504030204" pitchFamily="34" charset="0"/>
            </a:endParaRPr>
          </a:p>
        </p:txBody>
      </p:sp>
      <p:sp>
        <p:nvSpPr>
          <p:cNvPr id="9" name="Text 4"/>
          <p:cNvSpPr/>
          <p:nvPr/>
        </p:nvSpPr>
        <p:spPr>
          <a:xfrm>
            <a:off x="5236488" y="5565338"/>
            <a:ext cx="4157305" cy="2071688"/>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Continuously expanding the dataset and improving its quality by incorporating diverse examples of spam messages will further strengthen the model's ability to detect various spam types.</a:t>
            </a:r>
            <a:endParaRPr lang="en-US" sz="1650" dirty="0"/>
          </a:p>
        </p:txBody>
      </p:sp>
      <p:pic>
        <p:nvPicPr>
          <p:cNvPr id="10" name="Image 3" descr="preencoded.png"/>
          <p:cNvPicPr>
            <a:picLocks noChangeAspect="1"/>
          </p:cNvPicPr>
          <p:nvPr/>
        </p:nvPicPr>
        <p:blipFill>
          <a:blip r:embed="rId6"/>
          <a:stretch>
            <a:fillRect/>
          </a:stretch>
        </p:blipFill>
        <p:spPr>
          <a:xfrm>
            <a:off x="9717524" y="4325422"/>
            <a:ext cx="539591" cy="539591"/>
          </a:xfrm>
          <a:prstGeom prst="rect">
            <a:avLst/>
          </a:prstGeom>
        </p:spPr>
      </p:pic>
      <p:sp>
        <p:nvSpPr>
          <p:cNvPr id="11" name="Text 5"/>
          <p:cNvSpPr/>
          <p:nvPr/>
        </p:nvSpPr>
        <p:spPr>
          <a:xfrm>
            <a:off x="9717524" y="5080873"/>
            <a:ext cx="2840236" cy="355044"/>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Real-time Deployment</a:t>
            </a:r>
            <a:endParaRPr lang="en-US" sz="2200" dirty="0">
              <a:latin typeface="Arial Rounded MT Bold" panose="020F0704030504030204" pitchFamily="34" charset="0"/>
            </a:endParaRPr>
          </a:p>
        </p:txBody>
      </p:sp>
      <p:sp>
        <p:nvSpPr>
          <p:cNvPr id="12" name="Text 6"/>
          <p:cNvSpPr/>
          <p:nvPr/>
        </p:nvSpPr>
        <p:spPr>
          <a:xfrm>
            <a:off x="9717524" y="5565338"/>
            <a:ext cx="4157305" cy="1726406"/>
          </a:xfrm>
          <a:prstGeom prst="rect">
            <a:avLst/>
          </a:prstGeom>
          <a:noFill/>
          <a:ln/>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Deploying the model on real-time SMS platforms will enable it to filter spam messages as they are received, offering immediate protection to users.</a:t>
            </a:r>
            <a:endParaRPr lang="en-US" sz="1650" dirty="0"/>
          </a:p>
        </p:txBody>
      </p:sp>
    </p:spTree>
    <p:extLst>
      <p:ext uri="{BB962C8B-B14F-4D97-AF65-F5344CB8AC3E}">
        <p14:creationId xmlns:p14="http://schemas.microsoft.com/office/powerpoint/2010/main" val="157417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22997"/>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Conclusion</a:t>
            </a:r>
            <a:endParaRPr lang="en-US" sz="4450" dirty="0">
              <a:latin typeface="Arial Rounded MT Bold" panose="020F0704030504030204" pitchFamily="34" charset="0"/>
            </a:endParaRPr>
          </a:p>
        </p:txBody>
      </p:sp>
      <p:pic>
        <p:nvPicPr>
          <p:cNvPr id="3" name="Image 0" descr="preencoded.png"/>
          <p:cNvPicPr>
            <a:picLocks noChangeAspect="1"/>
          </p:cNvPicPr>
          <p:nvPr/>
        </p:nvPicPr>
        <p:blipFill>
          <a:blip r:embed="rId3"/>
          <a:stretch>
            <a:fillRect/>
          </a:stretch>
        </p:blipFill>
        <p:spPr>
          <a:xfrm>
            <a:off x="3463290" y="1948091"/>
            <a:ext cx="3765233" cy="2357686"/>
          </a:xfrm>
          <a:prstGeom prst="rect">
            <a:avLst/>
          </a:prstGeom>
        </p:spPr>
      </p:pic>
      <p:pic>
        <p:nvPicPr>
          <p:cNvPr id="4" name="Image 1" descr="preencoded.png"/>
          <p:cNvPicPr>
            <a:picLocks noChangeAspect="1"/>
          </p:cNvPicPr>
          <p:nvPr/>
        </p:nvPicPr>
        <p:blipFill>
          <a:blip r:embed="rId4"/>
          <a:stretch>
            <a:fillRect/>
          </a:stretch>
        </p:blipFill>
        <p:spPr>
          <a:xfrm>
            <a:off x="7401758" y="1948091"/>
            <a:ext cx="3765234" cy="2357686"/>
          </a:xfrm>
          <a:prstGeom prst="rect">
            <a:avLst/>
          </a:prstGeom>
        </p:spPr>
      </p:pic>
      <p:sp>
        <p:nvSpPr>
          <p:cNvPr id="5" name="Text 1"/>
          <p:cNvSpPr/>
          <p:nvPr/>
        </p:nvSpPr>
        <p:spPr>
          <a:xfrm>
            <a:off x="758309" y="4689277"/>
            <a:ext cx="13113782"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Spam Sniffer project successfully demonstrates the effectiveness of machine learning for spam detection. The project utilizes a simple yet effective approach, achieving high accuracy and providing valuable insights into the nature of spam messages. The future scope for improvement includes exploring advanced models, enhancing the dataset, and deploying the model on real-time platforms.</a:t>
            </a:r>
            <a:endParaRPr lang="en-US" sz="1700" dirty="0"/>
          </a:p>
        </p:txBody>
      </p:sp>
    </p:spTree>
    <p:extLst>
      <p:ext uri="{BB962C8B-B14F-4D97-AF65-F5344CB8AC3E}">
        <p14:creationId xmlns:p14="http://schemas.microsoft.com/office/powerpoint/2010/main" val="3702761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237065"/>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Problem Statement</a:t>
            </a:r>
            <a:endParaRPr lang="en-US" sz="4450" dirty="0">
              <a:latin typeface="Arial Rounded MT Bold" panose="020F0704030504030204" pitchFamily="34" charset="0"/>
            </a:endParaRPr>
          </a:p>
        </p:txBody>
      </p:sp>
      <p:sp>
        <p:nvSpPr>
          <p:cNvPr id="3" name="Text 1"/>
          <p:cNvSpPr/>
          <p:nvPr/>
        </p:nvSpPr>
        <p:spPr>
          <a:xfrm>
            <a:off x="758309"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Growing Problem</a:t>
            </a:r>
            <a:endParaRPr lang="en-US" sz="2200" dirty="0">
              <a:latin typeface="Arial Rounded MT Bold" panose="020F0704030504030204" pitchFamily="34" charset="0"/>
            </a:endParaRPr>
          </a:p>
        </p:txBody>
      </p:sp>
      <p:sp>
        <p:nvSpPr>
          <p:cNvPr id="4" name="Text 2"/>
          <p:cNvSpPr/>
          <p:nvPr/>
        </p:nvSpPr>
        <p:spPr>
          <a:xfrm>
            <a:off x="758309" y="4064079"/>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volume of spam messages continues to escalate, overwhelming users and compromising their privacy.</a:t>
            </a:r>
            <a:endParaRPr lang="en-US" sz="1700" dirty="0"/>
          </a:p>
        </p:txBody>
      </p:sp>
      <p:sp>
        <p:nvSpPr>
          <p:cNvPr id="5" name="Text 3"/>
          <p:cNvSpPr/>
          <p:nvPr/>
        </p:nvSpPr>
        <p:spPr>
          <a:xfrm>
            <a:off x="5312926" y="3491270"/>
            <a:ext cx="3445312"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Manual Filtering Challenges</a:t>
            </a:r>
            <a:endParaRPr lang="en-US" sz="2200" dirty="0">
              <a:latin typeface="Arial Rounded MT Bold" panose="020F0704030504030204" pitchFamily="34" charset="0"/>
            </a:endParaRPr>
          </a:p>
        </p:txBody>
      </p:sp>
      <p:sp>
        <p:nvSpPr>
          <p:cNvPr id="6" name="Text 4"/>
          <p:cNvSpPr/>
          <p:nvPr/>
        </p:nvSpPr>
        <p:spPr>
          <a:xfrm>
            <a:off x="5312926" y="4064079"/>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Manually filtering spam is time-consuming and ineffective, leading to user frustration and potential exposure to malicious content.</a:t>
            </a:r>
            <a:endParaRPr lang="en-US" sz="1700" dirty="0"/>
          </a:p>
        </p:txBody>
      </p:sp>
      <p:sp>
        <p:nvSpPr>
          <p:cNvPr id="7" name="Text 5"/>
          <p:cNvSpPr/>
          <p:nvPr/>
        </p:nvSpPr>
        <p:spPr>
          <a:xfrm>
            <a:off x="9867543" y="349127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Real-World Impact</a:t>
            </a:r>
            <a:endParaRPr lang="en-US" sz="2200" dirty="0">
              <a:latin typeface="Arial Rounded MT Bold" panose="020F0704030504030204" pitchFamily="34" charset="0"/>
            </a:endParaRPr>
          </a:p>
        </p:txBody>
      </p:sp>
      <p:sp>
        <p:nvSpPr>
          <p:cNvPr id="8" name="Text 6"/>
          <p:cNvSpPr/>
          <p:nvPr/>
        </p:nvSpPr>
        <p:spPr>
          <a:xfrm>
            <a:off x="9867543" y="4064079"/>
            <a:ext cx="4018359"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developed model has the potential to be deployed in SMS platforms, enhancing user experience and mitigating spam exposure.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655689"/>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Dataset Overview</a:t>
            </a:r>
            <a:endParaRPr lang="en-US" sz="4450" dirty="0">
              <a:latin typeface="Arial Rounded MT Bold" panose="020F0704030504030204" pitchFamily="34" charset="0"/>
            </a:endParaRPr>
          </a:p>
        </p:txBody>
      </p:sp>
      <p:sp>
        <p:nvSpPr>
          <p:cNvPr id="4" name="Shape 1"/>
          <p:cNvSpPr/>
          <p:nvPr/>
        </p:nvSpPr>
        <p:spPr>
          <a:xfrm>
            <a:off x="758309" y="3693319"/>
            <a:ext cx="7627382" cy="1880473"/>
          </a:xfrm>
          <a:prstGeom prst="roundRect">
            <a:avLst>
              <a:gd name="adj" fmla="val 10370"/>
            </a:avLst>
          </a:prstGeom>
          <a:noFill/>
          <a:ln w="7620">
            <a:solidFill>
              <a:srgbClr val="FFFFFF">
                <a:alpha val="24000"/>
              </a:srgbClr>
            </a:solidFill>
            <a:prstDash val="solid"/>
          </a:ln>
        </p:spPr>
      </p:sp>
      <p:sp>
        <p:nvSpPr>
          <p:cNvPr id="5" name="Shape 2"/>
          <p:cNvSpPr/>
          <p:nvPr/>
        </p:nvSpPr>
        <p:spPr>
          <a:xfrm>
            <a:off x="765929" y="3700939"/>
            <a:ext cx="7612142" cy="621744"/>
          </a:xfrm>
          <a:prstGeom prst="rect">
            <a:avLst/>
          </a:prstGeom>
          <a:solidFill>
            <a:srgbClr val="FFFFFF">
              <a:alpha val="4000"/>
            </a:srgbClr>
          </a:solidFill>
          <a:ln/>
        </p:spPr>
      </p:sp>
      <p:sp>
        <p:nvSpPr>
          <p:cNvPr id="6" name="Text 3"/>
          <p:cNvSpPr/>
          <p:nvPr/>
        </p:nvSpPr>
        <p:spPr>
          <a:xfrm>
            <a:off x="982504" y="383845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Category</a:t>
            </a:r>
            <a:endParaRPr lang="en-US" sz="1700" dirty="0"/>
          </a:p>
        </p:txBody>
      </p:sp>
      <p:sp>
        <p:nvSpPr>
          <p:cNvPr id="7" name="Text 4"/>
          <p:cNvSpPr/>
          <p:nvPr/>
        </p:nvSpPr>
        <p:spPr>
          <a:xfrm>
            <a:off x="4792385" y="3838456"/>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Count</a:t>
            </a:r>
            <a:endParaRPr lang="en-US" sz="1700" dirty="0"/>
          </a:p>
        </p:txBody>
      </p:sp>
      <p:sp>
        <p:nvSpPr>
          <p:cNvPr id="8" name="Shape 5"/>
          <p:cNvSpPr/>
          <p:nvPr/>
        </p:nvSpPr>
        <p:spPr>
          <a:xfrm>
            <a:off x="765929" y="4322683"/>
            <a:ext cx="7612142" cy="621744"/>
          </a:xfrm>
          <a:prstGeom prst="rect">
            <a:avLst/>
          </a:prstGeom>
          <a:solidFill>
            <a:srgbClr val="000000">
              <a:alpha val="4000"/>
            </a:srgbClr>
          </a:solidFill>
          <a:ln/>
        </p:spPr>
      </p:sp>
      <p:sp>
        <p:nvSpPr>
          <p:cNvPr id="9" name="Text 6"/>
          <p:cNvSpPr/>
          <p:nvPr/>
        </p:nvSpPr>
        <p:spPr>
          <a:xfrm>
            <a:off x="982504" y="44602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Spam</a:t>
            </a:r>
            <a:endParaRPr lang="en-US" sz="1700" dirty="0"/>
          </a:p>
        </p:txBody>
      </p:sp>
      <p:sp>
        <p:nvSpPr>
          <p:cNvPr id="10" name="Text 7"/>
          <p:cNvSpPr/>
          <p:nvPr/>
        </p:nvSpPr>
        <p:spPr>
          <a:xfrm>
            <a:off x="4792385" y="4460200"/>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1,000</a:t>
            </a:r>
            <a:endParaRPr lang="en-US" sz="1700" dirty="0"/>
          </a:p>
        </p:txBody>
      </p:sp>
      <p:sp>
        <p:nvSpPr>
          <p:cNvPr id="11" name="Shape 8"/>
          <p:cNvSpPr/>
          <p:nvPr/>
        </p:nvSpPr>
        <p:spPr>
          <a:xfrm>
            <a:off x="765929" y="4944428"/>
            <a:ext cx="7612142" cy="621744"/>
          </a:xfrm>
          <a:prstGeom prst="rect">
            <a:avLst/>
          </a:prstGeom>
          <a:solidFill>
            <a:srgbClr val="FFFFFF">
              <a:alpha val="4000"/>
            </a:srgbClr>
          </a:solidFill>
          <a:ln/>
        </p:spPr>
      </p:sp>
      <p:sp>
        <p:nvSpPr>
          <p:cNvPr id="12" name="Text 9"/>
          <p:cNvSpPr/>
          <p:nvPr/>
        </p:nvSpPr>
        <p:spPr>
          <a:xfrm>
            <a:off x="982504" y="50819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Ham</a:t>
            </a:r>
            <a:endParaRPr lang="en-US" sz="1700" dirty="0"/>
          </a:p>
        </p:txBody>
      </p:sp>
      <p:sp>
        <p:nvSpPr>
          <p:cNvPr id="13" name="Text 10"/>
          <p:cNvSpPr/>
          <p:nvPr/>
        </p:nvSpPr>
        <p:spPr>
          <a:xfrm>
            <a:off x="4792385" y="5081945"/>
            <a:ext cx="3369112" cy="346710"/>
          </a:xfrm>
          <a:prstGeom prst="rect">
            <a:avLst/>
          </a:prstGeom>
          <a:noFill/>
          <a:ln/>
        </p:spPr>
        <p:txBody>
          <a:bodyPr wrap="non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4,000</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844159"/>
            <a:ext cx="6799302"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Dataset and Preprocessing</a:t>
            </a:r>
            <a:endParaRPr lang="en-US" sz="4450" dirty="0">
              <a:latin typeface="Arial Rounded MT Bold" panose="020F0704030504030204" pitchFamily="34" charset="0"/>
            </a:endParaRPr>
          </a:p>
        </p:txBody>
      </p:sp>
      <p:sp>
        <p:nvSpPr>
          <p:cNvPr id="4" name="Shape 1"/>
          <p:cNvSpPr/>
          <p:nvPr/>
        </p:nvSpPr>
        <p:spPr>
          <a:xfrm>
            <a:off x="6244709" y="312551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27827" y="3198138"/>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Arial Rounded MT Bold" panose="020F0704030504030204" pitchFamily="34" charset="0"/>
              </a:rPr>
              <a:t>1</a:t>
            </a:r>
            <a:endParaRPr lang="en-US" sz="2650" dirty="0">
              <a:latin typeface="Arial Rounded MT Bold" panose="020F0704030504030204" pitchFamily="34" charset="0"/>
            </a:endParaRPr>
          </a:p>
        </p:txBody>
      </p:sp>
      <p:sp>
        <p:nvSpPr>
          <p:cNvPr id="6" name="Text 3"/>
          <p:cNvSpPr/>
          <p:nvPr/>
        </p:nvSpPr>
        <p:spPr>
          <a:xfrm>
            <a:off x="6948726" y="312551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Dataset</a:t>
            </a:r>
            <a:endParaRPr lang="en-US" sz="2200" dirty="0">
              <a:latin typeface="Arial Rounded MT Bold" panose="020F0704030504030204" pitchFamily="34" charset="0"/>
            </a:endParaRPr>
          </a:p>
        </p:txBody>
      </p:sp>
      <p:sp>
        <p:nvSpPr>
          <p:cNvPr id="7" name="Text 4"/>
          <p:cNvSpPr/>
          <p:nvPr/>
        </p:nvSpPr>
        <p:spPr>
          <a:xfrm>
            <a:off x="6948726" y="3611642"/>
            <a:ext cx="3001447" cy="173355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project utilizes a comprehensive dataset containing a large collection of text messages labeled as spam or ham.</a:t>
            </a:r>
            <a:endParaRPr lang="en-US" sz="1700" dirty="0"/>
          </a:p>
        </p:txBody>
      </p:sp>
      <p:sp>
        <p:nvSpPr>
          <p:cNvPr id="8" name="Shape 5"/>
          <p:cNvSpPr/>
          <p:nvPr/>
        </p:nvSpPr>
        <p:spPr>
          <a:xfrm>
            <a:off x="10166747" y="3125510"/>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14623" y="3198138"/>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Arial Rounded MT Bold" panose="020F0704030504030204" pitchFamily="34" charset="0"/>
              </a:rPr>
              <a:t>2</a:t>
            </a:r>
            <a:endParaRPr lang="en-US" sz="2650" dirty="0">
              <a:latin typeface="Arial Rounded MT Bold" panose="020F0704030504030204" pitchFamily="34" charset="0"/>
            </a:endParaRPr>
          </a:p>
        </p:txBody>
      </p:sp>
      <p:sp>
        <p:nvSpPr>
          <p:cNvPr id="10" name="Text 7"/>
          <p:cNvSpPr/>
          <p:nvPr/>
        </p:nvSpPr>
        <p:spPr>
          <a:xfrm>
            <a:off x="10870763" y="3125510"/>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Preprocessing</a:t>
            </a:r>
            <a:endParaRPr lang="en-US" sz="2200" dirty="0">
              <a:latin typeface="Arial Rounded MT Bold" panose="020F0704030504030204" pitchFamily="34" charset="0"/>
            </a:endParaRPr>
          </a:p>
        </p:txBody>
      </p:sp>
      <p:sp>
        <p:nvSpPr>
          <p:cNvPr id="11" name="Text 8"/>
          <p:cNvSpPr/>
          <p:nvPr/>
        </p:nvSpPr>
        <p:spPr>
          <a:xfrm>
            <a:off x="10870763" y="3611642"/>
            <a:ext cx="3001447" cy="277368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Text data is cleaned and transformed into a format suitable for machine learning models, involving steps like removing punctuation, converting text to lowercase, and tokenizing words.</a:t>
            </a:r>
            <a:endParaRPr lang="en-US" sz="1700" dirty="0"/>
          </a:p>
        </p:txBody>
      </p:sp>
    </p:spTree>
    <p:extLst>
      <p:ext uri="{BB962C8B-B14F-4D97-AF65-F5344CB8AC3E}">
        <p14:creationId xmlns:p14="http://schemas.microsoft.com/office/powerpoint/2010/main" val="127379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2410420"/>
            <a:ext cx="5701546"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Data Preprocessing</a:t>
            </a:r>
            <a:endParaRPr lang="en-US" sz="4450" dirty="0">
              <a:latin typeface="Arial Rounded MT Bold" panose="020F0704030504030204" pitchFamily="34" charset="0"/>
            </a:endParaRPr>
          </a:p>
        </p:txBody>
      </p:sp>
      <p:sp>
        <p:nvSpPr>
          <p:cNvPr id="3" name="Text 1"/>
          <p:cNvSpPr/>
          <p:nvPr/>
        </p:nvSpPr>
        <p:spPr>
          <a:xfrm>
            <a:off x="758309" y="3664625"/>
            <a:ext cx="3505081"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Cleaning and Preprocessing</a:t>
            </a:r>
            <a:endParaRPr lang="en-US" sz="2200" dirty="0">
              <a:latin typeface="Arial Rounded MT Bold" panose="020F0704030504030204" pitchFamily="34" charset="0"/>
            </a:endParaRPr>
          </a:p>
        </p:txBody>
      </p:sp>
      <p:sp>
        <p:nvSpPr>
          <p:cNvPr id="4" name="Text 2"/>
          <p:cNvSpPr/>
          <p:nvPr/>
        </p:nvSpPr>
        <p:spPr>
          <a:xfrm>
            <a:off x="758309"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dataset underwent thorough cleaning and preprocessing to prepare it for model training.</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Steps Involved</a:t>
            </a:r>
            <a:endParaRPr lang="en-US" sz="2200" dirty="0">
              <a:latin typeface="Arial Rounded MT Bold" panose="020F0704030504030204" pitchFamily="34" charset="0"/>
            </a:endParaRPr>
          </a:p>
        </p:txBody>
      </p:sp>
      <p:sp>
        <p:nvSpPr>
          <p:cNvPr id="6" name="Text 4"/>
          <p:cNvSpPr/>
          <p:nvPr/>
        </p:nvSpPr>
        <p:spPr>
          <a:xfrm>
            <a:off x="5312926" y="4237434"/>
            <a:ext cx="4018359"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Punctuations, numbers, and stop words were removed, text was lowercased, and tokenization was performed.</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Tools Used</a:t>
            </a:r>
            <a:endParaRPr lang="en-US" sz="2200" dirty="0">
              <a:latin typeface="Arial Rounded MT Bold" panose="020F0704030504030204" pitchFamily="34" charset="0"/>
            </a:endParaRPr>
          </a:p>
        </p:txBody>
      </p:sp>
      <p:sp>
        <p:nvSpPr>
          <p:cNvPr id="8" name="Text 6"/>
          <p:cNvSpPr/>
          <p:nvPr/>
        </p:nvSpPr>
        <p:spPr>
          <a:xfrm>
            <a:off x="9867543" y="4237434"/>
            <a:ext cx="4018359"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Libraries like NLTK and pandas were employed for data manipulation and preprocessing tasks.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9975" y="589240"/>
            <a:ext cx="7391995" cy="704850"/>
          </a:xfrm>
          <a:prstGeom prst="rect">
            <a:avLst/>
          </a:prstGeom>
          <a:noFill/>
          <a:ln/>
        </p:spPr>
        <p:txBody>
          <a:bodyPr wrap="none" lIns="0" tIns="0" rIns="0" bIns="0" rtlCol="0" anchor="t"/>
          <a:lstStyle/>
          <a:p>
            <a:pPr marL="0" indent="0">
              <a:lnSpc>
                <a:spcPts val="5550"/>
              </a:lnSpc>
              <a:buNone/>
            </a:pPr>
            <a:r>
              <a:rPr lang="en-US" sz="4400" b="1" dirty="0">
                <a:solidFill>
                  <a:srgbClr val="9998FF"/>
                </a:solidFill>
                <a:latin typeface="Arial Rounded MT Bold" panose="020F0704030504030204" pitchFamily="34" charset="0"/>
                <a:ea typeface="Barlow Bold" pitchFamily="34" charset="-122"/>
                <a:cs typeface="Barlow Bold" pitchFamily="34" charset="-120"/>
              </a:rPr>
              <a:t>Model Training and Evaluation</a:t>
            </a:r>
            <a:endParaRPr lang="en-US" sz="4400" dirty="0">
              <a:latin typeface="Arial Rounded MT Bold" panose="020F0704030504030204" pitchFamily="34" charset="0"/>
            </a:endParaRPr>
          </a:p>
        </p:txBody>
      </p:sp>
      <p:pic>
        <p:nvPicPr>
          <p:cNvPr id="3" name="Image 0" descr="preencoded.png"/>
          <p:cNvPicPr>
            <a:picLocks noChangeAspect="1"/>
          </p:cNvPicPr>
          <p:nvPr/>
        </p:nvPicPr>
        <p:blipFill>
          <a:blip r:embed="rId3"/>
          <a:stretch>
            <a:fillRect/>
          </a:stretch>
        </p:blipFill>
        <p:spPr>
          <a:xfrm>
            <a:off x="2949297" y="1722596"/>
            <a:ext cx="2166461" cy="1937980"/>
          </a:xfrm>
          <a:prstGeom prst="rect">
            <a:avLst/>
          </a:prstGeom>
        </p:spPr>
      </p:pic>
      <p:sp>
        <p:nvSpPr>
          <p:cNvPr id="4" name="Text 1"/>
          <p:cNvSpPr/>
          <p:nvPr/>
        </p:nvSpPr>
        <p:spPr>
          <a:xfrm>
            <a:off x="3985022" y="2735699"/>
            <a:ext cx="94893" cy="428625"/>
          </a:xfrm>
          <a:prstGeom prst="rect">
            <a:avLst/>
          </a:prstGeom>
          <a:noFill/>
          <a:ln/>
        </p:spPr>
        <p:txBody>
          <a:bodyPr wrap="none" lIns="0" tIns="0" rIns="0" bIns="0" rtlCol="0" anchor="t"/>
          <a:lstStyle/>
          <a:p>
            <a:pPr marL="0" indent="0" algn="ctr">
              <a:lnSpc>
                <a:spcPts val="3350"/>
              </a:lnSpc>
              <a:buNone/>
            </a:pPr>
            <a:r>
              <a:rPr lang="en-US" sz="2100" b="1" dirty="0">
                <a:solidFill>
                  <a:srgbClr val="EEEFF5"/>
                </a:solidFill>
                <a:latin typeface="Arial Rounded MT Bold" panose="020F0704030504030204" pitchFamily="34" charset="0"/>
              </a:rPr>
              <a:t>1</a:t>
            </a:r>
            <a:endParaRPr lang="en-US" sz="2100" dirty="0">
              <a:latin typeface="Arial Rounded MT Bold" panose="020F0704030504030204" pitchFamily="34" charset="0"/>
            </a:endParaRPr>
          </a:p>
        </p:txBody>
      </p:sp>
      <p:sp>
        <p:nvSpPr>
          <p:cNvPr id="5" name="Text 2"/>
          <p:cNvSpPr/>
          <p:nvPr/>
        </p:nvSpPr>
        <p:spPr>
          <a:xfrm>
            <a:off x="5329952" y="1936790"/>
            <a:ext cx="2995970" cy="352425"/>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Multinomial Naive Bayes</a:t>
            </a:r>
            <a:endParaRPr lang="en-US" sz="2200" dirty="0">
              <a:latin typeface="Arial Rounded MT Bold" panose="020F0704030504030204" pitchFamily="34" charset="0"/>
            </a:endParaRPr>
          </a:p>
        </p:txBody>
      </p:sp>
      <p:sp>
        <p:nvSpPr>
          <p:cNvPr id="6" name="Text 3"/>
          <p:cNvSpPr/>
          <p:nvPr/>
        </p:nvSpPr>
        <p:spPr>
          <a:xfrm>
            <a:off x="5329952" y="2417683"/>
            <a:ext cx="8336280" cy="1028700"/>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This probabilistic model assumes independence between words and utilizes Bayes' theorem to calculate the probability of a message being spam or ham based on its word frequencies.</a:t>
            </a:r>
            <a:endParaRPr lang="en-US" sz="1650" dirty="0"/>
          </a:p>
        </p:txBody>
      </p:sp>
      <p:sp>
        <p:nvSpPr>
          <p:cNvPr id="7" name="Shape 4"/>
          <p:cNvSpPr/>
          <p:nvPr/>
        </p:nvSpPr>
        <p:spPr>
          <a:xfrm>
            <a:off x="5169218" y="3672007"/>
            <a:ext cx="8657749" cy="15240"/>
          </a:xfrm>
          <a:prstGeom prst="roundRect">
            <a:avLst>
              <a:gd name="adj" fmla="val 1265442"/>
            </a:avLst>
          </a:prstGeom>
          <a:solidFill>
            <a:srgbClr val="60646A"/>
          </a:solidFill>
          <a:ln/>
        </p:spPr>
      </p:sp>
      <p:pic>
        <p:nvPicPr>
          <p:cNvPr id="8" name="Image 1" descr="preencoded.png"/>
          <p:cNvPicPr>
            <a:picLocks noChangeAspect="1"/>
          </p:cNvPicPr>
          <p:nvPr/>
        </p:nvPicPr>
        <p:blipFill>
          <a:blip r:embed="rId4"/>
          <a:stretch>
            <a:fillRect/>
          </a:stretch>
        </p:blipFill>
        <p:spPr>
          <a:xfrm>
            <a:off x="1865948" y="3714036"/>
            <a:ext cx="4333042" cy="1937980"/>
          </a:xfrm>
          <a:prstGeom prst="rect">
            <a:avLst/>
          </a:prstGeom>
        </p:spPr>
      </p:pic>
      <p:sp>
        <p:nvSpPr>
          <p:cNvPr id="9" name="Text 5"/>
          <p:cNvSpPr/>
          <p:nvPr/>
        </p:nvSpPr>
        <p:spPr>
          <a:xfrm>
            <a:off x="3957399" y="4468654"/>
            <a:ext cx="150019" cy="428625"/>
          </a:xfrm>
          <a:prstGeom prst="rect">
            <a:avLst/>
          </a:prstGeom>
          <a:noFill/>
          <a:ln/>
        </p:spPr>
        <p:txBody>
          <a:bodyPr wrap="none" lIns="0" tIns="0" rIns="0" bIns="0" rtlCol="0" anchor="t"/>
          <a:lstStyle/>
          <a:p>
            <a:pPr marL="0" indent="0" algn="ctr">
              <a:lnSpc>
                <a:spcPts val="3350"/>
              </a:lnSpc>
              <a:buNone/>
            </a:pPr>
            <a:r>
              <a:rPr lang="en-US" sz="2100" b="1" dirty="0">
                <a:solidFill>
                  <a:srgbClr val="EEEFF5"/>
                </a:solidFill>
                <a:latin typeface="Arial Rounded MT Bold" panose="020F0704030504030204" pitchFamily="34" charset="0"/>
                <a:ea typeface="Barlow Bold" pitchFamily="34" charset="-122"/>
                <a:cs typeface="Barlow Bold" pitchFamily="34" charset="-120"/>
              </a:rPr>
              <a:t>2</a:t>
            </a:r>
            <a:endParaRPr lang="en-US" sz="2100" dirty="0">
              <a:latin typeface="Arial Rounded MT Bold" panose="020F0704030504030204" pitchFamily="34" charset="0"/>
            </a:endParaRPr>
          </a:p>
        </p:txBody>
      </p:sp>
      <p:sp>
        <p:nvSpPr>
          <p:cNvPr id="10" name="Text 6"/>
          <p:cNvSpPr/>
          <p:nvPr/>
        </p:nvSpPr>
        <p:spPr>
          <a:xfrm>
            <a:off x="6413182" y="3928229"/>
            <a:ext cx="2819400" cy="352425"/>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Training</a:t>
            </a:r>
            <a:endParaRPr lang="en-US" sz="2200" dirty="0">
              <a:latin typeface="Arial Rounded MT Bold" panose="020F0704030504030204" pitchFamily="34" charset="0"/>
            </a:endParaRPr>
          </a:p>
        </p:txBody>
      </p:sp>
      <p:sp>
        <p:nvSpPr>
          <p:cNvPr id="11" name="Text 7"/>
          <p:cNvSpPr/>
          <p:nvPr/>
        </p:nvSpPr>
        <p:spPr>
          <a:xfrm>
            <a:off x="6413182" y="4409122"/>
            <a:ext cx="7253049" cy="1028700"/>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The model is trained on the preprocessed dataset, learning patterns and associations between words and spam/ham classifications.</a:t>
            </a:r>
            <a:endParaRPr lang="en-US" sz="1650" dirty="0"/>
          </a:p>
        </p:txBody>
      </p:sp>
      <p:sp>
        <p:nvSpPr>
          <p:cNvPr id="12" name="Shape 8"/>
          <p:cNvSpPr/>
          <p:nvPr/>
        </p:nvSpPr>
        <p:spPr>
          <a:xfrm>
            <a:off x="6252448" y="5663446"/>
            <a:ext cx="7574518" cy="15240"/>
          </a:xfrm>
          <a:prstGeom prst="roundRect">
            <a:avLst>
              <a:gd name="adj" fmla="val 1265442"/>
            </a:avLst>
          </a:prstGeom>
          <a:solidFill>
            <a:srgbClr val="60646A"/>
          </a:solidFill>
          <a:ln/>
        </p:spPr>
      </p:sp>
      <p:pic>
        <p:nvPicPr>
          <p:cNvPr id="13" name="Image 2" descr="preencoded.png"/>
          <p:cNvPicPr>
            <a:picLocks noChangeAspect="1"/>
          </p:cNvPicPr>
          <p:nvPr/>
        </p:nvPicPr>
        <p:blipFill>
          <a:blip r:embed="rId5"/>
          <a:stretch>
            <a:fillRect/>
          </a:stretch>
        </p:blipFill>
        <p:spPr>
          <a:xfrm>
            <a:off x="782717" y="5705475"/>
            <a:ext cx="6499503" cy="1937980"/>
          </a:xfrm>
          <a:prstGeom prst="rect">
            <a:avLst/>
          </a:prstGeom>
        </p:spPr>
      </p:pic>
      <p:sp>
        <p:nvSpPr>
          <p:cNvPr id="14" name="Text 9"/>
          <p:cNvSpPr/>
          <p:nvPr/>
        </p:nvSpPr>
        <p:spPr>
          <a:xfrm>
            <a:off x="3960019" y="6460093"/>
            <a:ext cx="144661" cy="428625"/>
          </a:xfrm>
          <a:prstGeom prst="rect">
            <a:avLst/>
          </a:prstGeom>
          <a:noFill/>
          <a:ln/>
        </p:spPr>
        <p:txBody>
          <a:bodyPr wrap="none" lIns="0" tIns="0" rIns="0" bIns="0" rtlCol="0" anchor="t"/>
          <a:lstStyle/>
          <a:p>
            <a:pPr marL="0" indent="0" algn="ctr">
              <a:lnSpc>
                <a:spcPts val="3350"/>
              </a:lnSpc>
              <a:buNone/>
            </a:pPr>
            <a:r>
              <a:rPr lang="en-US" sz="2100" b="1" dirty="0">
                <a:solidFill>
                  <a:srgbClr val="EEEFF5"/>
                </a:solidFill>
                <a:latin typeface="Arial Rounded MT Bold" panose="020F0704030504030204" pitchFamily="34" charset="0"/>
              </a:rPr>
              <a:t>3</a:t>
            </a:r>
            <a:endParaRPr lang="en-US" sz="2100" dirty="0">
              <a:latin typeface="Arial Rounded MT Bold" panose="020F0704030504030204" pitchFamily="34" charset="0"/>
            </a:endParaRPr>
          </a:p>
        </p:txBody>
      </p:sp>
      <p:sp>
        <p:nvSpPr>
          <p:cNvPr id="15" name="Text 10"/>
          <p:cNvSpPr/>
          <p:nvPr/>
        </p:nvSpPr>
        <p:spPr>
          <a:xfrm>
            <a:off x="7496413" y="5919668"/>
            <a:ext cx="2819400" cy="352425"/>
          </a:xfrm>
          <a:prstGeom prst="rect">
            <a:avLst/>
          </a:prstGeom>
          <a:noFill/>
          <a:ln/>
        </p:spPr>
        <p:txBody>
          <a:bodyPr wrap="none" lIns="0" tIns="0" rIns="0" bIns="0" rtlCol="0" anchor="t"/>
          <a:lstStyle/>
          <a:p>
            <a:pPr marL="0" indent="0" algn="l">
              <a:lnSpc>
                <a:spcPts val="275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Evaluation</a:t>
            </a:r>
            <a:endParaRPr lang="en-US" sz="2200" dirty="0">
              <a:latin typeface="Arial Rounded MT Bold" panose="020F0704030504030204" pitchFamily="34" charset="0"/>
            </a:endParaRPr>
          </a:p>
        </p:txBody>
      </p:sp>
      <p:sp>
        <p:nvSpPr>
          <p:cNvPr id="16" name="Text 11"/>
          <p:cNvSpPr/>
          <p:nvPr/>
        </p:nvSpPr>
        <p:spPr>
          <a:xfrm>
            <a:off x="7496413" y="6400562"/>
            <a:ext cx="6169819" cy="1028700"/>
          </a:xfrm>
          <a:prstGeom prst="rect">
            <a:avLst/>
          </a:prstGeom>
          <a:noFill/>
          <a:ln/>
        </p:spPr>
        <p:txBody>
          <a:bodyPr wrap="square" lIns="0" tIns="0" rIns="0" bIns="0" rtlCol="0" anchor="t"/>
          <a:lstStyle/>
          <a:p>
            <a:pPr marL="0" indent="0" algn="l">
              <a:lnSpc>
                <a:spcPts val="2650"/>
              </a:lnSpc>
              <a:buNone/>
            </a:pPr>
            <a:r>
              <a:rPr lang="en-US" sz="1650" dirty="0">
                <a:solidFill>
                  <a:srgbClr val="EEEFF5"/>
                </a:solidFill>
                <a:latin typeface="Montserrat" pitchFamily="34" charset="0"/>
                <a:ea typeface="Montserrat" pitchFamily="34" charset="-122"/>
                <a:cs typeface="Montserrat" pitchFamily="34" charset="-120"/>
              </a:rPr>
              <a:t>The trained model is evaluated using metrics like accuracy, precision, recall, and F1-score, measuring its ability to correctly classify spam and ham messages.</a:t>
            </a:r>
            <a:endParaRPr lang="en-US" sz="1650" dirty="0"/>
          </a:p>
        </p:txBody>
      </p:sp>
    </p:spTree>
    <p:extLst>
      <p:ext uri="{BB962C8B-B14F-4D97-AF65-F5344CB8AC3E}">
        <p14:creationId xmlns:p14="http://schemas.microsoft.com/office/powerpoint/2010/main" val="73004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583775"/>
            <a:ext cx="8037433"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Exploratory Data Analysis (EDA)</a:t>
            </a:r>
            <a:endParaRPr lang="en-US" sz="4450" dirty="0">
              <a:latin typeface="Arial Rounded MT Bold" panose="020F0704030504030204" pitchFamily="34" charset="0"/>
            </a:endParaRPr>
          </a:p>
        </p:txBody>
      </p:sp>
      <p:sp>
        <p:nvSpPr>
          <p:cNvPr id="3" name="Text 1"/>
          <p:cNvSpPr/>
          <p:nvPr/>
        </p:nvSpPr>
        <p:spPr>
          <a:xfrm>
            <a:off x="758309" y="3837980"/>
            <a:ext cx="3042285"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Common Words in Spam</a:t>
            </a:r>
            <a:endParaRPr lang="en-US" sz="2200" dirty="0">
              <a:latin typeface="Arial Rounded MT Bold" panose="020F0704030504030204" pitchFamily="34" charset="0"/>
            </a:endParaRPr>
          </a:p>
        </p:txBody>
      </p:sp>
      <p:sp>
        <p:nvSpPr>
          <p:cNvPr id="4" name="Text 2"/>
          <p:cNvSpPr/>
          <p:nvPr/>
        </p:nvSpPr>
        <p:spPr>
          <a:xfrm>
            <a:off x="75830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EDA revealed distinct language patterns in spam messages, highlighting common words like "free," "win," and "urgent."</a:t>
            </a:r>
            <a:endParaRPr lang="en-US" sz="1700" dirty="0"/>
          </a:p>
        </p:txBody>
      </p:sp>
      <p:sp>
        <p:nvSpPr>
          <p:cNvPr id="5" name="Text 3"/>
          <p:cNvSpPr/>
          <p:nvPr/>
        </p:nvSpPr>
        <p:spPr>
          <a:xfrm>
            <a:off x="7587139" y="3837980"/>
            <a:ext cx="3177064" cy="356235"/>
          </a:xfrm>
          <a:prstGeom prst="rect">
            <a:avLst/>
          </a:prstGeom>
          <a:noFill/>
          <a:ln/>
        </p:spPr>
        <p:txBody>
          <a:bodyPr wrap="none" lIns="0" tIns="0" rIns="0" bIns="0" rtlCol="0" anchor="t"/>
          <a:lstStyle/>
          <a:p>
            <a:pPr marL="0" indent="0">
              <a:lnSpc>
                <a:spcPts val="2800"/>
              </a:lnSpc>
              <a:buNone/>
            </a:pPr>
            <a:r>
              <a:rPr lang="en-US" sz="2200" b="1" dirty="0">
                <a:solidFill>
                  <a:srgbClr val="9998FF"/>
                </a:solidFill>
                <a:latin typeface="Arial Rounded MT Bold" panose="020F0704030504030204" pitchFamily="34" charset="0"/>
                <a:ea typeface="Barlow Bold" pitchFamily="34" charset="-122"/>
                <a:cs typeface="Barlow Bold" pitchFamily="34" charset="-120"/>
              </a:rPr>
              <a:t>Message Length Analysis</a:t>
            </a:r>
            <a:endParaRPr lang="en-US" sz="2200" dirty="0">
              <a:latin typeface="Arial Rounded MT Bold" panose="020F0704030504030204" pitchFamily="34" charset="0"/>
            </a:endParaRPr>
          </a:p>
        </p:txBody>
      </p:sp>
      <p:sp>
        <p:nvSpPr>
          <p:cNvPr id="6" name="Text 4"/>
          <p:cNvSpPr/>
          <p:nvPr/>
        </p:nvSpPr>
        <p:spPr>
          <a:xfrm>
            <a:off x="7587139" y="4410789"/>
            <a:ext cx="6292572" cy="104013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Spam messages were observed to have shorter average lengths compared to ham messages, suggesting a concise and persuasive approach.</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371005"/>
            <a:ext cx="6059329" cy="712708"/>
          </a:xfrm>
          <a:prstGeom prst="rect">
            <a:avLst/>
          </a:prstGeom>
          <a:noFill/>
          <a:ln/>
        </p:spPr>
        <p:txBody>
          <a:bodyPr wrap="none" lIns="0" tIns="0" rIns="0" bIns="0" rtlCol="0" anchor="t"/>
          <a:lstStyle/>
          <a:p>
            <a:pPr marL="0" indent="0">
              <a:lnSpc>
                <a:spcPts val="5600"/>
              </a:lnSpc>
              <a:buNone/>
            </a:pPr>
            <a:r>
              <a:rPr lang="en-US" sz="4450" b="1" dirty="0">
                <a:solidFill>
                  <a:srgbClr val="9998FF"/>
                </a:solidFill>
                <a:latin typeface="Arial Rounded MT Bold" panose="020F0704030504030204" pitchFamily="34" charset="0"/>
                <a:ea typeface="Barlow Bold" pitchFamily="34" charset="-122"/>
                <a:cs typeface="Barlow Bold" pitchFamily="34" charset="-120"/>
              </a:rPr>
              <a:t>Machine Learning Model</a:t>
            </a:r>
            <a:endParaRPr lang="en-US" sz="4450" dirty="0">
              <a:latin typeface="Arial Rounded MT Bold" panose="020F0704030504030204" pitchFamily="34" charset="0"/>
            </a:endParaRPr>
          </a:p>
        </p:txBody>
      </p:sp>
      <p:sp>
        <p:nvSpPr>
          <p:cNvPr id="4" name="Shape 1"/>
          <p:cNvSpPr/>
          <p:nvPr/>
        </p:nvSpPr>
        <p:spPr>
          <a:xfrm>
            <a:off x="6244709" y="265235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5" name="Text 2"/>
          <p:cNvSpPr/>
          <p:nvPr/>
        </p:nvSpPr>
        <p:spPr>
          <a:xfrm>
            <a:off x="6427827" y="2724983"/>
            <a:ext cx="121087"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Arial Rounded MT Bold" panose="020F0704030504030204" pitchFamily="34" charset="0"/>
              </a:rPr>
              <a:t>1</a:t>
            </a:r>
            <a:endParaRPr lang="en-US" sz="2650" dirty="0">
              <a:latin typeface="Arial Rounded MT Bold" panose="020F0704030504030204" pitchFamily="34" charset="0"/>
            </a:endParaRPr>
          </a:p>
        </p:txBody>
      </p:sp>
      <p:sp>
        <p:nvSpPr>
          <p:cNvPr id="6" name="Text 3"/>
          <p:cNvSpPr/>
          <p:nvPr/>
        </p:nvSpPr>
        <p:spPr>
          <a:xfrm>
            <a:off x="6948726" y="2652355"/>
            <a:ext cx="3001447" cy="712470"/>
          </a:xfrm>
          <a:prstGeom prst="rect">
            <a:avLst/>
          </a:prstGeom>
          <a:noFill/>
          <a:ln/>
        </p:spPr>
        <p:txBody>
          <a:bodyPr wrap="square" lIns="0" tIns="0" rIns="0" bIns="0" rtlCol="0" anchor="t"/>
          <a:lstStyle/>
          <a:p>
            <a:pPr marL="0" indent="0">
              <a:lnSpc>
                <a:spcPts val="2800"/>
              </a:lnSpc>
              <a:buNone/>
            </a:pPr>
            <a:r>
              <a:rPr lang="en-US" sz="2400" b="1" dirty="0">
                <a:solidFill>
                  <a:srgbClr val="EEEFF5"/>
                </a:solidFill>
                <a:latin typeface="Arial Rounded MT Bold" panose="020F0704030504030204" pitchFamily="34" charset="0"/>
                <a:ea typeface="Barlow Bold" pitchFamily="34" charset="-122"/>
                <a:cs typeface="Barlow Bold" pitchFamily="34" charset="-120"/>
              </a:rPr>
              <a:t>Multinomial Naive Bayes</a:t>
            </a:r>
            <a:endParaRPr lang="en-US" sz="2400" dirty="0">
              <a:latin typeface="Arial Rounded MT Bold" panose="020F0704030504030204" pitchFamily="34" charset="0"/>
            </a:endParaRPr>
          </a:p>
        </p:txBody>
      </p:sp>
      <p:sp>
        <p:nvSpPr>
          <p:cNvPr id="7" name="Text 4"/>
          <p:cNvSpPr/>
          <p:nvPr/>
        </p:nvSpPr>
        <p:spPr>
          <a:xfrm>
            <a:off x="6948726" y="3494723"/>
            <a:ext cx="3001447" cy="138684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A Multinomial Naive Bayes model was selected for its suitability in classifying text data.</a:t>
            </a:r>
            <a:endParaRPr lang="en-US" sz="1700" dirty="0"/>
          </a:p>
        </p:txBody>
      </p:sp>
      <p:sp>
        <p:nvSpPr>
          <p:cNvPr id="8" name="Shape 5"/>
          <p:cNvSpPr/>
          <p:nvPr/>
        </p:nvSpPr>
        <p:spPr>
          <a:xfrm>
            <a:off x="10166747" y="2652355"/>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9" name="Text 6"/>
          <p:cNvSpPr/>
          <p:nvPr/>
        </p:nvSpPr>
        <p:spPr>
          <a:xfrm>
            <a:off x="10314623" y="2724983"/>
            <a:ext cx="191572"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Arial Rounded MT Bold" panose="020F0704030504030204" pitchFamily="34" charset="0"/>
              </a:rPr>
              <a:t>2</a:t>
            </a:r>
            <a:endParaRPr lang="en-US" sz="2650" dirty="0">
              <a:latin typeface="Arial Rounded MT Bold" panose="020F0704030504030204" pitchFamily="34" charset="0"/>
            </a:endParaRPr>
          </a:p>
        </p:txBody>
      </p:sp>
      <p:sp>
        <p:nvSpPr>
          <p:cNvPr id="10" name="Text 7"/>
          <p:cNvSpPr/>
          <p:nvPr/>
        </p:nvSpPr>
        <p:spPr>
          <a:xfrm>
            <a:off x="10870763" y="2652355"/>
            <a:ext cx="2850713"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Naive Bayes for Text</a:t>
            </a:r>
            <a:endParaRPr lang="en-US" sz="2200" dirty="0">
              <a:latin typeface="Arial Rounded MT Bold" panose="020F0704030504030204" pitchFamily="34" charset="0"/>
            </a:endParaRPr>
          </a:p>
        </p:txBody>
      </p:sp>
      <p:sp>
        <p:nvSpPr>
          <p:cNvPr id="11" name="Text 8"/>
          <p:cNvSpPr/>
          <p:nvPr/>
        </p:nvSpPr>
        <p:spPr>
          <a:xfrm>
            <a:off x="10870763" y="3138488"/>
            <a:ext cx="3001447" cy="208026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Naive Bayes leverages probability theory and the Bayes Theorem to classify text based on word frequencies and their association with categories.</a:t>
            </a:r>
            <a:endParaRPr lang="en-US" sz="1700" dirty="0"/>
          </a:p>
        </p:txBody>
      </p:sp>
      <p:sp>
        <p:nvSpPr>
          <p:cNvPr id="12" name="Shape 9"/>
          <p:cNvSpPr/>
          <p:nvPr/>
        </p:nvSpPr>
        <p:spPr>
          <a:xfrm>
            <a:off x="6244709" y="5679043"/>
            <a:ext cx="487442" cy="487442"/>
          </a:xfrm>
          <a:prstGeom prst="roundRect">
            <a:avLst>
              <a:gd name="adj" fmla="val 40004"/>
            </a:avLst>
          </a:prstGeom>
          <a:solidFill>
            <a:srgbClr val="282C32"/>
          </a:solidFill>
          <a:ln/>
          <a:effectLst>
            <a:outerShdw blurRad="53340" dist="26670" dir="13500000" algn="bl" rotWithShape="0">
              <a:srgbClr val="FFFFFF">
                <a:alpha val="10000"/>
              </a:srgbClr>
            </a:outerShdw>
          </a:effectLst>
        </p:spPr>
      </p:sp>
      <p:sp>
        <p:nvSpPr>
          <p:cNvPr id="13" name="Text 10"/>
          <p:cNvSpPr/>
          <p:nvPr/>
        </p:nvSpPr>
        <p:spPr>
          <a:xfrm>
            <a:off x="6396037" y="5751671"/>
            <a:ext cx="184666" cy="342067"/>
          </a:xfrm>
          <a:prstGeom prst="rect">
            <a:avLst/>
          </a:prstGeom>
          <a:noFill/>
          <a:ln/>
        </p:spPr>
        <p:txBody>
          <a:bodyPr wrap="none" lIns="0" tIns="0" rIns="0" bIns="0" rtlCol="0" anchor="t"/>
          <a:lstStyle/>
          <a:p>
            <a:pPr marL="0" indent="0" algn="ctr">
              <a:lnSpc>
                <a:spcPts val="2650"/>
              </a:lnSpc>
              <a:buNone/>
            </a:pPr>
            <a:r>
              <a:rPr lang="en-US" sz="2650" b="1" dirty="0">
                <a:solidFill>
                  <a:srgbClr val="EEEFF5"/>
                </a:solidFill>
                <a:latin typeface="Arial Rounded MT Bold" panose="020F0704030504030204" pitchFamily="34" charset="0"/>
              </a:rPr>
              <a:t>3</a:t>
            </a:r>
            <a:endParaRPr lang="en-US" sz="2650" dirty="0">
              <a:latin typeface="Arial Rounded MT Bold" panose="020F0704030504030204" pitchFamily="34" charset="0"/>
            </a:endParaRPr>
          </a:p>
        </p:txBody>
      </p:sp>
      <p:sp>
        <p:nvSpPr>
          <p:cNvPr id="14" name="Text 11"/>
          <p:cNvSpPr/>
          <p:nvPr/>
        </p:nvSpPr>
        <p:spPr>
          <a:xfrm>
            <a:off x="6948726" y="5679043"/>
            <a:ext cx="3736538" cy="356235"/>
          </a:xfrm>
          <a:prstGeom prst="rect">
            <a:avLst/>
          </a:prstGeom>
          <a:noFill/>
          <a:ln/>
        </p:spPr>
        <p:txBody>
          <a:bodyPr wrap="none" lIns="0" tIns="0" rIns="0" bIns="0" rtlCol="0" anchor="t"/>
          <a:lstStyle/>
          <a:p>
            <a:pPr marL="0" indent="0">
              <a:lnSpc>
                <a:spcPts val="2800"/>
              </a:lnSpc>
              <a:buNone/>
            </a:pPr>
            <a:r>
              <a:rPr lang="en-US" sz="2200" b="1" dirty="0">
                <a:solidFill>
                  <a:srgbClr val="EEEFF5"/>
                </a:solidFill>
                <a:latin typeface="Arial Rounded MT Bold" panose="020F0704030504030204" pitchFamily="34" charset="0"/>
                <a:ea typeface="Barlow Bold" pitchFamily="34" charset="-122"/>
                <a:cs typeface="Barlow Bold" pitchFamily="34" charset="-120"/>
              </a:rPr>
              <a:t>Model Training and Evaluation</a:t>
            </a:r>
            <a:endParaRPr lang="en-US" sz="2200" dirty="0">
              <a:latin typeface="Arial Rounded MT Bold" panose="020F0704030504030204" pitchFamily="34" charset="0"/>
            </a:endParaRPr>
          </a:p>
        </p:txBody>
      </p:sp>
      <p:sp>
        <p:nvSpPr>
          <p:cNvPr id="15" name="Text 12"/>
          <p:cNvSpPr/>
          <p:nvPr/>
        </p:nvSpPr>
        <p:spPr>
          <a:xfrm>
            <a:off x="6948726" y="6165175"/>
            <a:ext cx="6923365" cy="693420"/>
          </a:xfrm>
          <a:prstGeom prst="rect">
            <a:avLst/>
          </a:prstGeom>
          <a:noFill/>
          <a:ln/>
        </p:spPr>
        <p:txBody>
          <a:bodyPr wrap="square" lIns="0" tIns="0" rIns="0" bIns="0" rtlCol="0" anchor="t"/>
          <a:lstStyle/>
          <a:p>
            <a:pPr marL="0" indent="0">
              <a:lnSpc>
                <a:spcPts val="2700"/>
              </a:lnSpc>
              <a:buNone/>
            </a:pPr>
            <a:r>
              <a:rPr lang="en-US" sz="1700" dirty="0">
                <a:solidFill>
                  <a:srgbClr val="EEEFF5"/>
                </a:solidFill>
                <a:latin typeface="Montserrat" pitchFamily="34" charset="0"/>
                <a:ea typeface="Montserrat" pitchFamily="34" charset="-122"/>
                <a:cs typeface="Montserrat" pitchFamily="34" charset="-120"/>
              </a:rPr>
              <a:t>The model was trained on the preprocessed dataset, and its performance was evaluated using various metrics.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0F1593FBB6024DBEFEBEE20B4BF035" ma:contentTypeVersion="9" ma:contentTypeDescription="Create a new document." ma:contentTypeScope="" ma:versionID="0edc1a805afe7f1d150559fc2fc3e948">
  <xsd:schema xmlns:xsd="http://www.w3.org/2001/XMLSchema" xmlns:xs="http://www.w3.org/2001/XMLSchema" xmlns:p="http://schemas.microsoft.com/office/2006/metadata/properties" xmlns:ns3="78717441-f342-4644-9c62-ff61fde50915" targetNamespace="http://schemas.microsoft.com/office/2006/metadata/properties" ma:root="true" ma:fieldsID="3d94f1185a2512621297dbd4cf9d83b4" ns3:_="">
    <xsd:import namespace="78717441-f342-4644-9c62-ff61fde5091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717441-f342-4644-9c62-ff61fde5091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67744B-B017-4C6A-97C6-9091490968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717441-f342-4644-9c62-ff61fde509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5525B1-E93E-41A6-8881-35BDABE909F2}">
  <ds:schemaRefs>
    <ds:schemaRef ds:uri="http://schemas.microsoft.com/sharepoint/v3/contenttype/forms"/>
  </ds:schemaRefs>
</ds:datastoreItem>
</file>

<file path=customXml/itemProps3.xml><?xml version="1.0" encoding="utf-8"?>
<ds:datastoreItem xmlns:ds="http://schemas.openxmlformats.org/officeDocument/2006/customXml" ds:itemID="{F4756F6F-B6B1-4C64-A4CB-3E2729285D9B}">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8717441-f342-4644-9c62-ff61fde5091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102</TotalTime>
  <Words>987</Words>
  <Application>Microsoft Office PowerPoint</Application>
  <PresentationFormat>Custom</PresentationFormat>
  <Paragraphs>141</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Montserrat</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Satvik Sandip Shinde</cp:lastModifiedBy>
  <cp:revision>4</cp:revision>
  <dcterms:created xsi:type="dcterms:W3CDTF">2025-01-14T13:49:40Z</dcterms:created>
  <dcterms:modified xsi:type="dcterms:W3CDTF">2025-01-14T15:34:54Z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0x010100200F1593FBB6024DBEFEBEE20B4BF035</vt:lpwstr>
  </property>
</Properties>
</file>